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sldIdLst>
    <p:sldId id="256" r:id="rId2"/>
  </p:sldIdLst>
  <p:sldSz cx="25603200" cy="51206400"/>
  <p:notesSz cx="6858000" cy="9144000"/>
  <p:embeddedFontLst>
    <p:embeddedFont>
      <p:font typeface="AppleSDGothicNeoB00" panose="02000503000000000000" pitchFamily="2" charset="-127"/>
      <p:regular r:id="rId3"/>
    </p:embeddedFont>
    <p:embeddedFont>
      <p:font typeface="AppleSDGothicNeoM00" panose="02000503000000000000" pitchFamily="2" charset="-127"/>
      <p:regular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D2Coding" panose="020B0609020101020101" pitchFamily="49" charset="-127"/>
      <p:regular r:id="rId11"/>
      <p:bold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28" userDrawn="1">
          <p15:clr>
            <a:srgbClr val="A4A3A4"/>
          </p15:clr>
        </p15:guide>
        <p15:guide id="2" pos="80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5B6"/>
    <a:srgbClr val="505861"/>
    <a:srgbClr val="333F50"/>
    <a:srgbClr val="76ABDC"/>
    <a:srgbClr val="5A9AD4"/>
    <a:srgbClr val="8BB8E1"/>
    <a:srgbClr val="8A8A8A"/>
    <a:srgbClr val="F2C0DB"/>
    <a:srgbClr val="384455"/>
    <a:srgbClr val="FF3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22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692" y="-5262"/>
      </p:cViewPr>
      <p:guideLst>
        <p:guide orient="horz" pos="16128"/>
        <p:guide pos="80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presProps" Target="presProp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0240" y="8380311"/>
            <a:ext cx="21762720" cy="17827413"/>
          </a:xfrm>
        </p:spPr>
        <p:txBody>
          <a:bodyPr anchor="b"/>
          <a:lstStyle>
            <a:lvl1pPr algn="ctr">
              <a:defRPr sz="16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0" y="26895217"/>
            <a:ext cx="19202400" cy="12363023"/>
          </a:xfrm>
        </p:spPr>
        <p:txBody>
          <a:bodyPr/>
          <a:lstStyle>
            <a:lvl1pPr marL="0" indent="0" algn="ctr">
              <a:buNone/>
              <a:defRPr sz="6720"/>
            </a:lvl1pPr>
            <a:lvl2pPr marL="1280160" indent="0" algn="ctr">
              <a:buNone/>
              <a:defRPr sz="5600"/>
            </a:lvl2pPr>
            <a:lvl3pPr marL="2560320" indent="0" algn="ctr">
              <a:buNone/>
              <a:defRPr sz="5040"/>
            </a:lvl3pPr>
            <a:lvl4pPr marL="3840480" indent="0" algn="ctr">
              <a:buNone/>
              <a:defRPr sz="4480"/>
            </a:lvl4pPr>
            <a:lvl5pPr marL="5120640" indent="0" algn="ctr">
              <a:buNone/>
              <a:defRPr sz="4480"/>
            </a:lvl5pPr>
            <a:lvl6pPr marL="6400800" indent="0" algn="ctr">
              <a:buNone/>
              <a:defRPr sz="4480"/>
            </a:lvl6pPr>
            <a:lvl7pPr marL="7680960" indent="0" algn="ctr">
              <a:buNone/>
              <a:defRPr sz="4480"/>
            </a:lvl7pPr>
            <a:lvl8pPr marL="8961120" indent="0" algn="ctr">
              <a:buNone/>
              <a:defRPr sz="4480"/>
            </a:lvl8pPr>
            <a:lvl9pPr marL="10241280" indent="0" algn="ctr">
              <a:buNone/>
              <a:defRPr sz="448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8247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6235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322291" y="2726267"/>
            <a:ext cx="5520690" cy="4339505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60221" y="2726267"/>
            <a:ext cx="16242030" cy="4339505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944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30884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6886" y="12766055"/>
            <a:ext cx="22082760" cy="21300436"/>
          </a:xfrm>
        </p:spPr>
        <p:txBody>
          <a:bodyPr anchor="b"/>
          <a:lstStyle>
            <a:lvl1pPr>
              <a:defRPr sz="16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46886" y="34268002"/>
            <a:ext cx="22082760" cy="11201396"/>
          </a:xfrm>
        </p:spPr>
        <p:txBody>
          <a:bodyPr/>
          <a:lstStyle>
            <a:lvl1pPr marL="0" indent="0">
              <a:buNone/>
              <a:defRPr sz="6720">
                <a:solidFill>
                  <a:schemeClr val="tx1"/>
                </a:solidFill>
              </a:defRPr>
            </a:lvl1pPr>
            <a:lvl2pPr marL="1280160" indent="0">
              <a:buNone/>
              <a:defRPr sz="5600">
                <a:solidFill>
                  <a:schemeClr val="tx1">
                    <a:tint val="75000"/>
                  </a:schemeClr>
                </a:solidFill>
              </a:defRPr>
            </a:lvl2pPr>
            <a:lvl3pPr marL="2560320" indent="0">
              <a:buNone/>
              <a:defRPr sz="5040">
                <a:solidFill>
                  <a:schemeClr val="tx1">
                    <a:tint val="75000"/>
                  </a:schemeClr>
                </a:solidFill>
              </a:defRPr>
            </a:lvl3pPr>
            <a:lvl4pPr marL="3840480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4pPr>
            <a:lvl5pPr marL="5120640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5pPr>
            <a:lvl6pPr marL="6400800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6pPr>
            <a:lvl7pPr marL="7680960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7pPr>
            <a:lvl8pPr marL="8961120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8pPr>
            <a:lvl9pPr marL="10241280" indent="0">
              <a:buNone/>
              <a:defRPr sz="44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009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60220" y="13631334"/>
            <a:ext cx="10881360" cy="324899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61620" y="13631334"/>
            <a:ext cx="10881360" cy="324899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61109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555" y="2726278"/>
            <a:ext cx="22082760" cy="989753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3558" y="12552684"/>
            <a:ext cx="10831352" cy="6151876"/>
          </a:xfrm>
        </p:spPr>
        <p:txBody>
          <a:bodyPr anchor="b"/>
          <a:lstStyle>
            <a:lvl1pPr marL="0" indent="0">
              <a:buNone/>
              <a:defRPr sz="6720" b="1"/>
            </a:lvl1pPr>
            <a:lvl2pPr marL="1280160" indent="0">
              <a:buNone/>
              <a:defRPr sz="5600" b="1"/>
            </a:lvl2pPr>
            <a:lvl3pPr marL="2560320" indent="0">
              <a:buNone/>
              <a:defRPr sz="5040" b="1"/>
            </a:lvl3pPr>
            <a:lvl4pPr marL="3840480" indent="0">
              <a:buNone/>
              <a:defRPr sz="4480" b="1"/>
            </a:lvl4pPr>
            <a:lvl5pPr marL="5120640" indent="0">
              <a:buNone/>
              <a:defRPr sz="4480" b="1"/>
            </a:lvl5pPr>
            <a:lvl6pPr marL="6400800" indent="0">
              <a:buNone/>
              <a:defRPr sz="4480" b="1"/>
            </a:lvl6pPr>
            <a:lvl7pPr marL="7680960" indent="0">
              <a:buNone/>
              <a:defRPr sz="4480" b="1"/>
            </a:lvl7pPr>
            <a:lvl8pPr marL="8961120" indent="0">
              <a:buNone/>
              <a:defRPr sz="4480" b="1"/>
            </a:lvl8pPr>
            <a:lvl9pPr marL="10241280" indent="0">
              <a:buNone/>
              <a:defRPr sz="448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63558" y="18704560"/>
            <a:ext cx="10831352" cy="275115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961621" y="12552684"/>
            <a:ext cx="10884695" cy="6151876"/>
          </a:xfrm>
        </p:spPr>
        <p:txBody>
          <a:bodyPr anchor="b"/>
          <a:lstStyle>
            <a:lvl1pPr marL="0" indent="0">
              <a:buNone/>
              <a:defRPr sz="6720" b="1"/>
            </a:lvl1pPr>
            <a:lvl2pPr marL="1280160" indent="0">
              <a:buNone/>
              <a:defRPr sz="5600" b="1"/>
            </a:lvl2pPr>
            <a:lvl3pPr marL="2560320" indent="0">
              <a:buNone/>
              <a:defRPr sz="5040" b="1"/>
            </a:lvl3pPr>
            <a:lvl4pPr marL="3840480" indent="0">
              <a:buNone/>
              <a:defRPr sz="4480" b="1"/>
            </a:lvl4pPr>
            <a:lvl5pPr marL="5120640" indent="0">
              <a:buNone/>
              <a:defRPr sz="4480" b="1"/>
            </a:lvl5pPr>
            <a:lvl6pPr marL="6400800" indent="0">
              <a:buNone/>
              <a:defRPr sz="4480" b="1"/>
            </a:lvl6pPr>
            <a:lvl7pPr marL="7680960" indent="0">
              <a:buNone/>
              <a:defRPr sz="4480" b="1"/>
            </a:lvl7pPr>
            <a:lvl8pPr marL="8961120" indent="0">
              <a:buNone/>
              <a:defRPr sz="4480" b="1"/>
            </a:lvl8pPr>
            <a:lvl9pPr marL="10241280" indent="0">
              <a:buNone/>
              <a:defRPr sz="448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961621" y="18704560"/>
            <a:ext cx="10884695" cy="2751159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2660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2842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3108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555" y="3413760"/>
            <a:ext cx="8257698" cy="11948160"/>
          </a:xfrm>
        </p:spPr>
        <p:txBody>
          <a:bodyPr anchor="b"/>
          <a:lstStyle>
            <a:lvl1pPr>
              <a:defRPr sz="89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84695" y="7372785"/>
            <a:ext cx="12961620" cy="36389733"/>
          </a:xfrm>
        </p:spPr>
        <p:txBody>
          <a:bodyPr/>
          <a:lstStyle>
            <a:lvl1pPr>
              <a:defRPr sz="8960"/>
            </a:lvl1pPr>
            <a:lvl2pPr>
              <a:defRPr sz="7840"/>
            </a:lvl2pPr>
            <a:lvl3pPr>
              <a:defRPr sz="6720"/>
            </a:lvl3pPr>
            <a:lvl4pPr>
              <a:defRPr sz="5600"/>
            </a:lvl4pPr>
            <a:lvl5pPr>
              <a:defRPr sz="5600"/>
            </a:lvl5pPr>
            <a:lvl6pPr>
              <a:defRPr sz="5600"/>
            </a:lvl6pPr>
            <a:lvl7pPr>
              <a:defRPr sz="5600"/>
            </a:lvl7pPr>
            <a:lvl8pPr>
              <a:defRPr sz="5600"/>
            </a:lvl8pPr>
            <a:lvl9pPr>
              <a:defRPr sz="5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63555" y="15361920"/>
            <a:ext cx="8257698" cy="28459857"/>
          </a:xfrm>
        </p:spPr>
        <p:txBody>
          <a:bodyPr/>
          <a:lstStyle>
            <a:lvl1pPr marL="0" indent="0">
              <a:buNone/>
              <a:defRPr sz="4480"/>
            </a:lvl1pPr>
            <a:lvl2pPr marL="1280160" indent="0">
              <a:buNone/>
              <a:defRPr sz="3920"/>
            </a:lvl2pPr>
            <a:lvl3pPr marL="2560320" indent="0">
              <a:buNone/>
              <a:defRPr sz="3360"/>
            </a:lvl3pPr>
            <a:lvl4pPr marL="3840480" indent="0">
              <a:buNone/>
              <a:defRPr sz="2800"/>
            </a:lvl4pPr>
            <a:lvl5pPr marL="5120640" indent="0">
              <a:buNone/>
              <a:defRPr sz="2800"/>
            </a:lvl5pPr>
            <a:lvl6pPr marL="6400800" indent="0">
              <a:buNone/>
              <a:defRPr sz="2800"/>
            </a:lvl6pPr>
            <a:lvl7pPr marL="7680960" indent="0">
              <a:buNone/>
              <a:defRPr sz="2800"/>
            </a:lvl7pPr>
            <a:lvl8pPr marL="8961120" indent="0">
              <a:buNone/>
              <a:defRPr sz="2800"/>
            </a:lvl8pPr>
            <a:lvl9pPr marL="10241280" indent="0">
              <a:buNone/>
              <a:defRPr sz="2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1101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555" y="3413760"/>
            <a:ext cx="8257698" cy="11948160"/>
          </a:xfrm>
        </p:spPr>
        <p:txBody>
          <a:bodyPr anchor="b"/>
          <a:lstStyle>
            <a:lvl1pPr>
              <a:defRPr sz="896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884695" y="7372785"/>
            <a:ext cx="12961620" cy="36389733"/>
          </a:xfrm>
        </p:spPr>
        <p:txBody>
          <a:bodyPr anchor="t"/>
          <a:lstStyle>
            <a:lvl1pPr marL="0" indent="0">
              <a:buNone/>
              <a:defRPr sz="8960"/>
            </a:lvl1pPr>
            <a:lvl2pPr marL="1280160" indent="0">
              <a:buNone/>
              <a:defRPr sz="7840"/>
            </a:lvl2pPr>
            <a:lvl3pPr marL="2560320" indent="0">
              <a:buNone/>
              <a:defRPr sz="6720"/>
            </a:lvl3pPr>
            <a:lvl4pPr marL="3840480" indent="0">
              <a:buNone/>
              <a:defRPr sz="5600"/>
            </a:lvl4pPr>
            <a:lvl5pPr marL="5120640" indent="0">
              <a:buNone/>
              <a:defRPr sz="5600"/>
            </a:lvl5pPr>
            <a:lvl6pPr marL="6400800" indent="0">
              <a:buNone/>
              <a:defRPr sz="5600"/>
            </a:lvl6pPr>
            <a:lvl7pPr marL="7680960" indent="0">
              <a:buNone/>
              <a:defRPr sz="5600"/>
            </a:lvl7pPr>
            <a:lvl8pPr marL="8961120" indent="0">
              <a:buNone/>
              <a:defRPr sz="5600"/>
            </a:lvl8pPr>
            <a:lvl9pPr marL="10241280" indent="0">
              <a:buNone/>
              <a:defRPr sz="5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63555" y="15361920"/>
            <a:ext cx="8257698" cy="28459857"/>
          </a:xfrm>
        </p:spPr>
        <p:txBody>
          <a:bodyPr/>
          <a:lstStyle>
            <a:lvl1pPr marL="0" indent="0">
              <a:buNone/>
              <a:defRPr sz="4480"/>
            </a:lvl1pPr>
            <a:lvl2pPr marL="1280160" indent="0">
              <a:buNone/>
              <a:defRPr sz="3920"/>
            </a:lvl2pPr>
            <a:lvl3pPr marL="2560320" indent="0">
              <a:buNone/>
              <a:defRPr sz="3360"/>
            </a:lvl3pPr>
            <a:lvl4pPr marL="3840480" indent="0">
              <a:buNone/>
              <a:defRPr sz="2800"/>
            </a:lvl4pPr>
            <a:lvl5pPr marL="5120640" indent="0">
              <a:buNone/>
              <a:defRPr sz="2800"/>
            </a:lvl5pPr>
            <a:lvl6pPr marL="6400800" indent="0">
              <a:buNone/>
              <a:defRPr sz="2800"/>
            </a:lvl6pPr>
            <a:lvl7pPr marL="7680960" indent="0">
              <a:buNone/>
              <a:defRPr sz="2800"/>
            </a:lvl7pPr>
            <a:lvl8pPr marL="8961120" indent="0">
              <a:buNone/>
              <a:defRPr sz="2800"/>
            </a:lvl8pPr>
            <a:lvl9pPr marL="10241280" indent="0">
              <a:buNone/>
              <a:defRPr sz="2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30798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0220" y="2726278"/>
            <a:ext cx="22082760" cy="98975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0220" y="13631334"/>
            <a:ext cx="22082760" cy="324899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60220" y="47460758"/>
            <a:ext cx="5760720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59F73-52F3-4818-B359-3DC639DD7815}" type="datetimeFigureOut">
              <a:rPr lang="ko-KR" altLang="en-US" smtClean="0"/>
              <a:t>2021-05-17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481060" y="47460758"/>
            <a:ext cx="8641080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8082260" y="47460758"/>
            <a:ext cx="5760720" cy="27262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38A14B-8751-47F1-88E4-611CB24857B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3432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560320" rtl="0" eaLnBrk="1" latinLnBrk="1" hangingPunct="1">
        <a:lnSpc>
          <a:spcPct val="90000"/>
        </a:lnSpc>
        <a:spcBef>
          <a:spcPct val="0"/>
        </a:spcBef>
        <a:buNone/>
        <a:defRPr sz="123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40080" indent="-640080" algn="l" defTabSz="2560320" rtl="0" eaLnBrk="1" latinLnBrk="1" hangingPunct="1">
        <a:lnSpc>
          <a:spcPct val="90000"/>
        </a:lnSpc>
        <a:spcBef>
          <a:spcPts val="2800"/>
        </a:spcBef>
        <a:buFont typeface="Arial" panose="020B0604020202020204" pitchFamily="34" charset="0"/>
        <a:buChar char="•"/>
        <a:defRPr sz="784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indent="-640080" algn="l" defTabSz="2560320" rtl="0" eaLnBrk="1" latinLnBrk="1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6720" kern="1200">
          <a:solidFill>
            <a:schemeClr val="tx1"/>
          </a:solidFill>
          <a:latin typeface="+mn-lt"/>
          <a:ea typeface="+mn-ea"/>
          <a:cs typeface="+mn-cs"/>
        </a:defRPr>
      </a:lvl2pPr>
      <a:lvl3pPr marL="3200400" indent="-640080" algn="l" defTabSz="2560320" rtl="0" eaLnBrk="1" latinLnBrk="1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3pPr>
      <a:lvl4pPr marL="4480560" indent="-640080" algn="l" defTabSz="2560320" rtl="0" eaLnBrk="1" latinLnBrk="1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4pPr>
      <a:lvl5pPr marL="5760720" indent="-640080" algn="l" defTabSz="2560320" rtl="0" eaLnBrk="1" latinLnBrk="1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5pPr>
      <a:lvl6pPr marL="7040880" indent="-640080" algn="l" defTabSz="2560320" rtl="0" eaLnBrk="1" latinLnBrk="1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6pPr>
      <a:lvl7pPr marL="8321040" indent="-640080" algn="l" defTabSz="2560320" rtl="0" eaLnBrk="1" latinLnBrk="1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7pPr>
      <a:lvl8pPr marL="9601200" indent="-640080" algn="l" defTabSz="2560320" rtl="0" eaLnBrk="1" latinLnBrk="1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8pPr>
      <a:lvl9pPr marL="10881360" indent="-640080" algn="l" defTabSz="2560320" rtl="0" eaLnBrk="1" latinLnBrk="1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50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60320" rtl="0" eaLnBrk="1" latinLnBrk="1" hangingPunct="1">
        <a:defRPr sz="5040" kern="1200">
          <a:solidFill>
            <a:schemeClr val="tx1"/>
          </a:solidFill>
          <a:latin typeface="+mn-lt"/>
          <a:ea typeface="+mn-ea"/>
          <a:cs typeface="+mn-cs"/>
        </a:defRPr>
      </a:lvl1pPr>
      <a:lvl2pPr marL="1280160" algn="l" defTabSz="2560320" rtl="0" eaLnBrk="1" latinLnBrk="1" hangingPunct="1">
        <a:defRPr sz="5040" kern="1200">
          <a:solidFill>
            <a:schemeClr val="tx1"/>
          </a:solidFill>
          <a:latin typeface="+mn-lt"/>
          <a:ea typeface="+mn-ea"/>
          <a:cs typeface="+mn-cs"/>
        </a:defRPr>
      </a:lvl2pPr>
      <a:lvl3pPr marL="2560320" algn="l" defTabSz="2560320" rtl="0" eaLnBrk="1" latinLnBrk="1" hangingPunct="1">
        <a:defRPr sz="5040" kern="1200">
          <a:solidFill>
            <a:schemeClr val="tx1"/>
          </a:solidFill>
          <a:latin typeface="+mn-lt"/>
          <a:ea typeface="+mn-ea"/>
          <a:cs typeface="+mn-cs"/>
        </a:defRPr>
      </a:lvl3pPr>
      <a:lvl4pPr marL="3840480" algn="l" defTabSz="2560320" rtl="0" eaLnBrk="1" latinLnBrk="1" hangingPunct="1">
        <a:defRPr sz="5040" kern="1200">
          <a:solidFill>
            <a:schemeClr val="tx1"/>
          </a:solidFill>
          <a:latin typeface="+mn-lt"/>
          <a:ea typeface="+mn-ea"/>
          <a:cs typeface="+mn-cs"/>
        </a:defRPr>
      </a:lvl4pPr>
      <a:lvl5pPr marL="5120640" algn="l" defTabSz="2560320" rtl="0" eaLnBrk="1" latinLnBrk="1" hangingPunct="1">
        <a:defRPr sz="5040" kern="1200">
          <a:solidFill>
            <a:schemeClr val="tx1"/>
          </a:solidFill>
          <a:latin typeface="+mn-lt"/>
          <a:ea typeface="+mn-ea"/>
          <a:cs typeface="+mn-cs"/>
        </a:defRPr>
      </a:lvl5pPr>
      <a:lvl6pPr marL="6400800" algn="l" defTabSz="2560320" rtl="0" eaLnBrk="1" latinLnBrk="1" hangingPunct="1">
        <a:defRPr sz="5040" kern="1200">
          <a:solidFill>
            <a:schemeClr val="tx1"/>
          </a:solidFill>
          <a:latin typeface="+mn-lt"/>
          <a:ea typeface="+mn-ea"/>
          <a:cs typeface="+mn-cs"/>
        </a:defRPr>
      </a:lvl6pPr>
      <a:lvl7pPr marL="7680960" algn="l" defTabSz="2560320" rtl="0" eaLnBrk="1" latinLnBrk="1" hangingPunct="1">
        <a:defRPr sz="5040" kern="1200">
          <a:solidFill>
            <a:schemeClr val="tx1"/>
          </a:solidFill>
          <a:latin typeface="+mn-lt"/>
          <a:ea typeface="+mn-ea"/>
          <a:cs typeface="+mn-cs"/>
        </a:defRPr>
      </a:lvl7pPr>
      <a:lvl8pPr marL="8961120" algn="l" defTabSz="2560320" rtl="0" eaLnBrk="1" latinLnBrk="1" hangingPunct="1">
        <a:defRPr sz="5040" kern="1200">
          <a:solidFill>
            <a:schemeClr val="tx1"/>
          </a:solidFill>
          <a:latin typeface="+mn-lt"/>
          <a:ea typeface="+mn-ea"/>
          <a:cs typeface="+mn-cs"/>
        </a:defRPr>
      </a:lvl8pPr>
      <a:lvl9pPr marL="10241280" algn="l" defTabSz="2560320" rtl="0" eaLnBrk="1" latinLnBrk="1" hangingPunct="1">
        <a:defRPr sz="50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직사각형 2">
            <a:extLst>
              <a:ext uri="{FF2B5EF4-FFF2-40B4-BE49-F238E27FC236}">
                <a16:creationId xmlns:a16="http://schemas.microsoft.com/office/drawing/2014/main" id="{E197BB09-669E-4717-82C2-F228C19BF3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200" y="5705464"/>
            <a:ext cx="24328800" cy="44487909"/>
          </a:xfrm>
          <a:prstGeom prst="rect">
            <a:avLst/>
          </a:prstGeom>
          <a:solidFill>
            <a:schemeClr val="bg1">
              <a:alpha val="31000"/>
            </a:schemeClr>
          </a:solidFill>
          <a:ln w="127000" algn="ctr">
            <a:solidFill>
              <a:schemeClr val="bg1"/>
            </a:solidFill>
            <a:round/>
            <a:headEnd/>
            <a:tailEnd/>
          </a:ln>
        </p:spPr>
        <p:txBody>
          <a:bodyPr lIns="109295" tIns="54647" rIns="109295" bIns="54647"/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50000"/>
              </a:spcBef>
              <a:buFontTx/>
              <a:buNone/>
            </a:pPr>
            <a:endParaRPr lang="ko-KR" altLang="en-US" sz="2391" dirty="0"/>
          </a:p>
        </p:txBody>
      </p:sp>
      <p:sp>
        <p:nvSpPr>
          <p:cNvPr id="130" name="직사각형 13">
            <a:extLst>
              <a:ext uri="{FF2B5EF4-FFF2-40B4-BE49-F238E27FC236}">
                <a16:creationId xmlns:a16="http://schemas.microsoft.com/office/drawing/2014/main" id="{180016A2-4AE1-41A6-B4B4-123AD5DDF5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606933"/>
            <a:ext cx="24326850" cy="4407937"/>
          </a:xfrm>
          <a:prstGeom prst="rect">
            <a:avLst/>
          </a:prstGeom>
          <a:solidFill>
            <a:schemeClr val="bg1">
              <a:alpha val="31000"/>
            </a:schemeClr>
          </a:solidFill>
          <a:ln w="127000" algn="ctr">
            <a:solidFill>
              <a:schemeClr val="bg1"/>
            </a:solidFill>
            <a:round/>
            <a:headEnd/>
            <a:tailEnd/>
          </a:ln>
        </p:spPr>
        <p:txBody>
          <a:bodyPr lIns="109295" tIns="54647" rIns="109295" bIns="54647"/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defTabSz="4986672" fontAlgn="base">
              <a:spcBef>
                <a:spcPct val="50000"/>
              </a:spcBef>
              <a:spcAft>
                <a:spcPct val="0"/>
              </a:spcAft>
              <a:buNone/>
              <a:defRPr/>
            </a:pPr>
            <a:endParaRPr lang="ko-KR" altLang="en-US" sz="2391" b="1" kern="0" dirty="0">
              <a:solidFill>
                <a:srgbClr val="000000"/>
              </a:solidFill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36FB78CF-0B7D-4355-90B4-F920280B637D}"/>
              </a:ext>
            </a:extLst>
          </p:cNvPr>
          <p:cNvSpPr txBox="1"/>
          <p:nvPr/>
        </p:nvSpPr>
        <p:spPr>
          <a:xfrm>
            <a:off x="5191432" y="1013026"/>
            <a:ext cx="18812119" cy="3064568"/>
          </a:xfrm>
          <a:prstGeom prst="rect">
            <a:avLst/>
          </a:prstGeom>
          <a:noFill/>
          <a:ln>
            <a:noFill/>
          </a:ln>
        </p:spPr>
        <p:txBody>
          <a:bodyPr wrap="square" lIns="109295" tIns="54647" rIns="109295" bIns="54647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r" defTabSz="109296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 sz="10519" kern="1500" dirty="0" err="1">
                <a:ln w="28575" cap="rnd">
                  <a:noFill/>
                  <a:prstDash val="solid"/>
                </a:ln>
                <a:solidFill>
                  <a:schemeClr val="bg1"/>
                </a:solidFill>
                <a:effectLst>
                  <a:glow rad="76200">
                    <a:srgbClr val="333F50"/>
                  </a:glow>
                </a:effectLst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딥러닝을</a:t>
            </a:r>
            <a:r>
              <a:rPr kumimoji="1" lang="ko-KR" altLang="en-US" sz="10519" kern="1500" dirty="0">
                <a:ln w="28575" cap="rnd">
                  <a:noFill/>
                  <a:prstDash val="solid"/>
                </a:ln>
                <a:solidFill>
                  <a:schemeClr val="bg1"/>
                </a:solidFill>
                <a:effectLst>
                  <a:glow rad="76200">
                    <a:srgbClr val="333F50"/>
                  </a:glow>
                </a:effectLst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활용한 저가형 기기에서의</a:t>
            </a:r>
            <a:endParaRPr kumimoji="1" lang="en-US" altLang="ko-KR" sz="10519" kern="1500" dirty="0">
              <a:ln w="28575" cap="rnd">
                <a:noFill/>
                <a:prstDash val="solid"/>
              </a:ln>
              <a:solidFill>
                <a:schemeClr val="bg1"/>
              </a:solidFill>
              <a:effectLst>
                <a:glow rad="76200">
                  <a:srgbClr val="333F50"/>
                </a:glow>
              </a:effectLst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  <a:p>
            <a:pPr algn="r" defTabSz="109296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 sz="10519" kern="1500" dirty="0">
                <a:ln w="28575" cap="rnd">
                  <a:noFill/>
                  <a:prstDash val="solid"/>
                </a:ln>
                <a:solidFill>
                  <a:schemeClr val="bg1"/>
                </a:solidFill>
                <a:effectLst>
                  <a:glow rad="76200">
                    <a:srgbClr val="333F50"/>
                  </a:glow>
                </a:effectLst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위험상황 인식 방법에 관한 연구</a:t>
            </a:r>
          </a:p>
        </p:txBody>
      </p:sp>
      <p:sp>
        <p:nvSpPr>
          <p:cNvPr id="134" name="직각 삼각형 142">
            <a:extLst>
              <a:ext uri="{FF2B5EF4-FFF2-40B4-BE49-F238E27FC236}">
                <a16:creationId xmlns:a16="http://schemas.microsoft.com/office/drawing/2014/main" id="{1C497815-2F8D-4836-AE60-B004F22DD704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23746758" y="533069"/>
            <a:ext cx="1339647" cy="133964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txBody>
          <a:bodyPr lIns="109295" tIns="54647" rIns="109295" bIns="54647"/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defTabSz="4986672" fontAlgn="base">
              <a:spcBef>
                <a:spcPct val="50000"/>
              </a:spcBef>
              <a:spcAft>
                <a:spcPct val="0"/>
              </a:spcAft>
              <a:buNone/>
              <a:defRPr/>
            </a:pPr>
            <a:endParaRPr lang="ko-KR" altLang="en-US" sz="2391" b="1" kern="0" dirty="0">
              <a:solidFill>
                <a:srgbClr val="000000"/>
              </a:solidFill>
            </a:endParaRPr>
          </a:p>
        </p:txBody>
      </p:sp>
      <p:sp>
        <p:nvSpPr>
          <p:cNvPr id="150" name="모서리가 둥근 직사각형 27">
            <a:extLst>
              <a:ext uri="{FF2B5EF4-FFF2-40B4-BE49-F238E27FC236}">
                <a16:creationId xmlns:a16="http://schemas.microsoft.com/office/drawing/2014/main" id="{AE15190C-82CD-4F6B-8FF1-68992F96C0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0209" y="7079435"/>
            <a:ext cx="10889891" cy="18514188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9295" tIns="54647" rIns="109295" bIns="54647"/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defTabSz="4986672" fontAlgn="base">
              <a:spcBef>
                <a:spcPct val="50000"/>
              </a:spcBef>
              <a:spcAft>
                <a:spcPct val="0"/>
              </a:spcAft>
              <a:buNone/>
              <a:defRPr/>
            </a:pPr>
            <a:endParaRPr lang="ko-KR" altLang="en-US" sz="2391" b="1" kern="0" dirty="0">
              <a:solidFill>
                <a:srgbClr val="000000"/>
              </a:solidFill>
            </a:endParaRPr>
          </a:p>
        </p:txBody>
      </p:sp>
      <p:sp>
        <p:nvSpPr>
          <p:cNvPr id="168" name="사각형: 둥근 모서리 167">
            <a:extLst>
              <a:ext uri="{FF2B5EF4-FFF2-40B4-BE49-F238E27FC236}">
                <a16:creationId xmlns:a16="http://schemas.microsoft.com/office/drawing/2014/main" id="{C53EB066-A190-4096-B2D2-9532F0ED8076}"/>
              </a:ext>
            </a:extLst>
          </p:cNvPr>
          <p:cNvSpPr/>
          <p:nvPr/>
        </p:nvSpPr>
        <p:spPr>
          <a:xfrm>
            <a:off x="1739886" y="6556742"/>
            <a:ext cx="6878474" cy="1154783"/>
          </a:xfrm>
          <a:prstGeom prst="roundRect">
            <a:avLst>
              <a:gd name="adj" fmla="val 50000"/>
            </a:avLst>
          </a:prstGeom>
          <a:solidFill>
            <a:srgbClr val="50586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52" dirty="0"/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5491814-0274-4936-8073-6BD341C8B030}"/>
              </a:ext>
            </a:extLst>
          </p:cNvPr>
          <p:cNvSpPr txBox="1"/>
          <p:nvPr/>
        </p:nvSpPr>
        <p:spPr>
          <a:xfrm>
            <a:off x="2729507" y="6728804"/>
            <a:ext cx="43957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연구 동기 및 목적</a:t>
            </a:r>
          </a:p>
        </p:txBody>
      </p:sp>
      <p:grpSp>
        <p:nvGrpSpPr>
          <p:cNvPr id="167" name="그룹 166">
            <a:extLst>
              <a:ext uri="{FF2B5EF4-FFF2-40B4-BE49-F238E27FC236}">
                <a16:creationId xmlns:a16="http://schemas.microsoft.com/office/drawing/2014/main" id="{1FFF7EC5-81CB-49A2-AC49-0E3132A053F8}"/>
              </a:ext>
            </a:extLst>
          </p:cNvPr>
          <p:cNvGrpSpPr/>
          <p:nvPr/>
        </p:nvGrpSpPr>
        <p:grpSpPr>
          <a:xfrm>
            <a:off x="917296" y="6345786"/>
            <a:ext cx="1611598" cy="1597034"/>
            <a:chOff x="1416976" y="7210989"/>
            <a:chExt cx="1819710" cy="1803266"/>
          </a:xfrm>
        </p:grpSpPr>
        <p:sp>
          <p:nvSpPr>
            <p:cNvPr id="163" name="말풍선: 타원형 162">
              <a:extLst>
                <a:ext uri="{FF2B5EF4-FFF2-40B4-BE49-F238E27FC236}">
                  <a16:creationId xmlns:a16="http://schemas.microsoft.com/office/drawing/2014/main" id="{3AB21A90-162F-406C-B1E0-705A8FF03B06}"/>
                </a:ext>
              </a:extLst>
            </p:cNvPr>
            <p:cNvSpPr/>
            <p:nvPr/>
          </p:nvSpPr>
          <p:spPr>
            <a:xfrm>
              <a:off x="1416976" y="7210989"/>
              <a:ext cx="1819710" cy="1803266"/>
            </a:xfrm>
            <a:prstGeom prst="wedgeEllipseCallout">
              <a:avLst>
                <a:gd name="adj1" fmla="val 49341"/>
                <a:gd name="adj2" fmla="val 42539"/>
              </a:avLst>
            </a:prstGeom>
            <a:solidFill>
              <a:schemeClr val="tx2">
                <a:lumMod val="50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52" dirty="0"/>
            </a:p>
          </p:txBody>
        </p:sp>
        <p:sp>
          <p:nvSpPr>
            <p:cNvPr id="166" name="타원 165">
              <a:extLst>
                <a:ext uri="{FF2B5EF4-FFF2-40B4-BE49-F238E27FC236}">
                  <a16:creationId xmlns:a16="http://schemas.microsoft.com/office/drawing/2014/main" id="{524079C5-8BDC-4296-B62A-06316FB78237}"/>
                </a:ext>
              </a:extLst>
            </p:cNvPr>
            <p:cNvSpPr/>
            <p:nvPr/>
          </p:nvSpPr>
          <p:spPr>
            <a:xfrm rot="19175512">
              <a:off x="1514479" y="7385410"/>
              <a:ext cx="774700" cy="459761"/>
            </a:xfrm>
            <a:prstGeom prst="ellipse">
              <a:avLst/>
            </a:prstGeom>
            <a:solidFill>
              <a:schemeClr val="bg1">
                <a:alpha val="19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52" dirty="0"/>
            </a:p>
          </p:txBody>
        </p:sp>
      </p:grpSp>
      <p:sp>
        <p:nvSpPr>
          <p:cNvPr id="170" name="TextBox 169">
            <a:extLst>
              <a:ext uri="{FF2B5EF4-FFF2-40B4-BE49-F238E27FC236}">
                <a16:creationId xmlns:a16="http://schemas.microsoft.com/office/drawing/2014/main" id="{B75BB3AA-0611-42FE-993B-EBDBFCF79AE8}"/>
              </a:ext>
            </a:extLst>
          </p:cNvPr>
          <p:cNvSpPr txBox="1"/>
          <p:nvPr/>
        </p:nvSpPr>
        <p:spPr>
          <a:xfrm>
            <a:off x="1359052" y="6461492"/>
            <a:ext cx="646331" cy="15638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562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1</a:t>
            </a:r>
            <a:endParaRPr lang="ko-KR" altLang="en-US" sz="9562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22" name="직각 삼각형 142">
            <a:extLst>
              <a:ext uri="{FF2B5EF4-FFF2-40B4-BE49-F238E27FC236}">
                <a16:creationId xmlns:a16="http://schemas.microsoft.com/office/drawing/2014/main" id="{1C497815-2F8D-4836-AE60-B004F22DD704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612045" y="533068"/>
            <a:ext cx="1339647" cy="1339647"/>
          </a:xfrm>
          <a:prstGeom prst="rtTriangle">
            <a:avLst/>
          </a:prstGeom>
          <a:solidFill>
            <a:schemeClr val="tx1"/>
          </a:solidFill>
          <a:ln>
            <a:noFill/>
          </a:ln>
        </p:spPr>
        <p:txBody>
          <a:bodyPr lIns="109295" tIns="54647" rIns="109295" bIns="54647"/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defTabSz="4986672" fontAlgn="base">
              <a:spcBef>
                <a:spcPct val="50000"/>
              </a:spcBef>
              <a:spcAft>
                <a:spcPct val="0"/>
              </a:spcAft>
              <a:buNone/>
              <a:defRPr/>
            </a:pPr>
            <a:endParaRPr lang="ko-KR" altLang="en-US" sz="2391" b="1" kern="0" dirty="0">
              <a:solidFill>
                <a:srgbClr val="000000"/>
              </a:solidFill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8D36A967-32DD-492F-B4FD-D81E4113F273}"/>
              </a:ext>
            </a:extLst>
          </p:cNvPr>
          <p:cNvSpPr txBox="1"/>
          <p:nvPr/>
        </p:nvSpPr>
        <p:spPr>
          <a:xfrm>
            <a:off x="5729973" y="4014868"/>
            <a:ext cx="9810240" cy="879803"/>
          </a:xfrm>
          <a:prstGeom prst="rect">
            <a:avLst/>
          </a:prstGeom>
          <a:noFill/>
        </p:spPr>
        <p:txBody>
          <a:bodyPr wrap="square" lIns="109295" tIns="54647" rIns="109295" bIns="54647">
            <a:spAutoFit/>
          </a:bodyPr>
          <a:lstStyle/>
          <a:p>
            <a:pPr algn="ctr" defTabSz="1092969" fontAlgn="base" latinLnBrk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 sz="5000" spc="-179" dirty="0">
                <a:ln w="3175">
                  <a:noFill/>
                </a:ln>
                <a:solidFill>
                  <a:schemeClr val="bg1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저자 </a:t>
            </a:r>
            <a:r>
              <a:rPr kumimoji="1" lang="en-US" altLang="ko-KR" sz="5000" spc="-179" dirty="0">
                <a:ln w="3175">
                  <a:noFill/>
                </a:ln>
                <a:solidFill>
                  <a:schemeClr val="bg1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|</a:t>
            </a:r>
            <a:r>
              <a:rPr kumimoji="1" lang="ko-KR" altLang="en-US" sz="5000" spc="-179" dirty="0">
                <a:ln w="3175">
                  <a:noFill/>
                </a:ln>
                <a:solidFill>
                  <a:schemeClr val="bg1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kumimoji="1" lang="ko-KR" altLang="en-US" sz="5000" spc="-179" dirty="0">
                <a:ln w="3175">
                  <a:noFill/>
                </a:ln>
                <a:solidFill>
                  <a:srgbClr val="FFC000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곽현우</a:t>
            </a:r>
            <a:r>
              <a:rPr kumimoji="1" lang="en-US" altLang="ko-KR" sz="5000" spc="-179" dirty="0">
                <a:ln w="3175">
                  <a:noFill/>
                </a:ln>
                <a:solidFill>
                  <a:srgbClr val="FFC000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kumimoji="1" lang="ko-KR" altLang="en-US" sz="5000" spc="-179" dirty="0">
                <a:ln w="3175">
                  <a:noFill/>
                </a:ln>
                <a:solidFill>
                  <a:srgbClr val="FFC000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고낙헌</a:t>
            </a:r>
            <a:r>
              <a:rPr kumimoji="1" lang="en-US" altLang="ko-KR" sz="5000" spc="-179" dirty="0">
                <a:ln w="3175">
                  <a:noFill/>
                </a:ln>
                <a:solidFill>
                  <a:srgbClr val="FFC000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kumimoji="1" lang="ko-KR" altLang="en-US" sz="5000" spc="-179" dirty="0" err="1">
                <a:ln w="3175">
                  <a:noFill/>
                </a:ln>
                <a:solidFill>
                  <a:srgbClr val="FFC000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김준광</a:t>
            </a:r>
            <a:r>
              <a:rPr kumimoji="1" lang="ko-KR" altLang="en-US" sz="5000" spc="-179" dirty="0">
                <a:ln w="3175">
                  <a:noFill/>
                </a:ln>
                <a:solidFill>
                  <a:srgbClr val="FFC000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정우영</a:t>
            </a:r>
            <a:endParaRPr kumimoji="1" lang="en-US" altLang="ko-KR" sz="5000" spc="-179" dirty="0">
              <a:ln w="3175">
                <a:noFill/>
              </a:ln>
              <a:solidFill>
                <a:srgbClr val="FFC000"/>
              </a:solidFill>
              <a:effectLst>
                <a:glow rad="63500">
                  <a:srgbClr val="333F50"/>
                </a:glow>
              </a:effectLst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073EB93D-C843-4D2A-AC5B-CDF6AD950D92}"/>
              </a:ext>
            </a:extLst>
          </p:cNvPr>
          <p:cNvSpPr txBox="1"/>
          <p:nvPr/>
        </p:nvSpPr>
        <p:spPr>
          <a:xfrm>
            <a:off x="14938363" y="4014868"/>
            <a:ext cx="9810240" cy="879803"/>
          </a:xfrm>
          <a:prstGeom prst="rect">
            <a:avLst/>
          </a:prstGeom>
          <a:noFill/>
        </p:spPr>
        <p:txBody>
          <a:bodyPr wrap="square" lIns="109295" tIns="54647" rIns="109295" bIns="54647">
            <a:spAutoFit/>
          </a:bodyPr>
          <a:lstStyle/>
          <a:p>
            <a:pPr algn="ctr" defTabSz="1092969" fontAlgn="base" latinLnBrk="1"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ko-KR" altLang="en-US" sz="5000" spc="-179" dirty="0">
                <a:ln w="3175">
                  <a:noFill/>
                </a:ln>
                <a:solidFill>
                  <a:schemeClr val="bg1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소속 </a:t>
            </a:r>
            <a:r>
              <a:rPr kumimoji="1" lang="en-US" altLang="ko-KR" sz="5000" spc="-179" dirty="0">
                <a:ln w="3175">
                  <a:noFill/>
                </a:ln>
                <a:solidFill>
                  <a:schemeClr val="bg1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|</a:t>
            </a:r>
            <a:r>
              <a:rPr kumimoji="1" lang="ko-KR" altLang="en-US" sz="5000" spc="-179" dirty="0">
                <a:ln w="3175">
                  <a:noFill/>
                </a:ln>
                <a:solidFill>
                  <a:schemeClr val="bg1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kumimoji="1" lang="ko-KR" altLang="en-US" sz="5000" spc="-179" dirty="0" err="1">
                <a:ln w="3175">
                  <a:noFill/>
                </a:ln>
                <a:solidFill>
                  <a:srgbClr val="FFC000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대구경북과학기술원</a:t>
            </a:r>
            <a:r>
              <a:rPr kumimoji="1" lang="en-US" altLang="ko-KR" sz="5000" spc="-179" dirty="0">
                <a:ln w="3175">
                  <a:noFill/>
                </a:ln>
                <a:solidFill>
                  <a:srgbClr val="FFC000"/>
                </a:solidFill>
                <a:effectLst>
                  <a:glow rad="63500">
                    <a:srgbClr val="333F50"/>
                  </a:glow>
                </a:effectLst>
                <a:latin typeface="AppleSDGothicNeoM00" panose="02000503000000000000" pitchFamily="2" charset="-127"/>
                <a:ea typeface="AppleSDGothicNeoM00" panose="02000503000000000000" pitchFamily="2" charset="-127"/>
              </a:rPr>
              <a:t>(DGIST)</a:t>
            </a:r>
          </a:p>
        </p:txBody>
      </p:sp>
      <p:pic>
        <p:nvPicPr>
          <p:cNvPr id="1661" name="그래픽 1660">
            <a:extLst>
              <a:ext uri="{FF2B5EF4-FFF2-40B4-BE49-F238E27FC236}">
                <a16:creationId xmlns:a16="http://schemas.microsoft.com/office/drawing/2014/main" id="{67100833-98AB-4297-A32F-EC1D11432D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65461" y="1108476"/>
            <a:ext cx="3361924" cy="33619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AA649D-5514-4454-A9F6-AC8B0CCB153A}"/>
              </a:ext>
            </a:extLst>
          </p:cNvPr>
          <p:cNvSpPr txBox="1"/>
          <p:nvPr/>
        </p:nvSpPr>
        <p:spPr>
          <a:xfrm>
            <a:off x="2181846" y="8097248"/>
            <a:ext cx="100482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장애인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독거노인 등 </a:t>
            </a:r>
            <a:r>
              <a:rPr lang="ko-KR" altLang="en-US" sz="3600" dirty="0">
                <a:solidFill>
                  <a:srgbClr val="0070C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안전취약계층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은 사고 위험에 크게 노출되어 있음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6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C2D1AE62-B6A2-4F2F-80B2-03AD801A85D2}"/>
              </a:ext>
            </a:extLst>
          </p:cNvPr>
          <p:cNvSpPr/>
          <p:nvPr/>
        </p:nvSpPr>
        <p:spPr>
          <a:xfrm>
            <a:off x="1688921" y="8198750"/>
            <a:ext cx="360536" cy="360536"/>
          </a:xfrm>
          <a:prstGeom prst="ellipse">
            <a:avLst/>
          </a:prstGeom>
          <a:gradFill flip="none" rotWithShape="1">
            <a:gsLst>
              <a:gs pos="0">
                <a:srgbClr val="505861">
                  <a:shade val="30000"/>
                  <a:satMod val="115000"/>
                </a:srgbClr>
              </a:gs>
              <a:gs pos="50000">
                <a:srgbClr val="505861">
                  <a:shade val="67500"/>
                  <a:satMod val="115000"/>
                </a:srgbClr>
              </a:gs>
              <a:gs pos="100000">
                <a:srgbClr val="505861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" name="_x413137192">
            <a:extLst>
              <a:ext uri="{FF2B5EF4-FFF2-40B4-BE49-F238E27FC236}">
                <a16:creationId xmlns:a16="http://schemas.microsoft.com/office/drawing/2014/main" id="{3D961BA5-007D-4455-A689-9A835A1C8F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1438" y="9420686"/>
            <a:ext cx="4768011" cy="3099926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_x413139856">
            <a:extLst>
              <a:ext uri="{FF2B5EF4-FFF2-40B4-BE49-F238E27FC236}">
                <a16:creationId xmlns:a16="http://schemas.microsoft.com/office/drawing/2014/main" id="{915F7B2F-9249-49AB-85C7-84E38F6DB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9041" y="9420686"/>
            <a:ext cx="4732617" cy="309992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163E3D-E1AC-4B0F-9504-552F7FB185F5}"/>
              </a:ext>
            </a:extLst>
          </p:cNvPr>
          <p:cNvSpPr txBox="1"/>
          <p:nvPr/>
        </p:nvSpPr>
        <p:spPr>
          <a:xfrm>
            <a:off x="2181846" y="12570789"/>
            <a:ext cx="4870024" cy="92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일반인과 장애인의 비의도적 사망사고 유형별 사망률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(2016)</a:t>
            </a:r>
            <a:endParaRPr lang="en-US" altLang="ko-KR" sz="1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 algn="ctr"/>
            <a:r>
              <a:rPr lang="en-US" altLang="ko-KR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(</a:t>
            </a:r>
            <a:r>
              <a:rPr lang="ko-KR" altLang="en-US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통계청</a:t>
            </a:r>
            <a:r>
              <a:rPr lang="en-US" altLang="ko-KR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“</a:t>
            </a:r>
            <a:r>
              <a:rPr lang="ko-KR" altLang="en-US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사망원인통계</a:t>
            </a:r>
            <a:r>
              <a:rPr lang="en-US" altLang="ko-KR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”, 2016)</a:t>
            </a:r>
            <a:endParaRPr lang="ko-KR" altLang="en-US" sz="12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CC1A9E5-1411-4B6B-9EF4-F7FB547C5E00}"/>
              </a:ext>
            </a:extLst>
          </p:cNvPr>
          <p:cNvSpPr txBox="1"/>
          <p:nvPr/>
        </p:nvSpPr>
        <p:spPr>
          <a:xfrm>
            <a:off x="6924917" y="12570789"/>
            <a:ext cx="5100863" cy="92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ko-KR" altLang="en-US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장애인의 연령집단 및 비의도적 사망사고 유형별 사망률</a:t>
            </a:r>
            <a:r>
              <a:rPr lang="en-US" altLang="ko-KR" sz="24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(2016)</a:t>
            </a:r>
          </a:p>
          <a:p>
            <a:pPr algn="ctr"/>
            <a:r>
              <a:rPr lang="en-US" altLang="ko-KR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(</a:t>
            </a:r>
            <a:r>
              <a:rPr lang="ko-KR" altLang="en-US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국립재활원</a:t>
            </a:r>
            <a:r>
              <a:rPr lang="en-US" altLang="ko-KR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“2016</a:t>
            </a:r>
            <a:r>
              <a:rPr lang="ko-KR" altLang="en-US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년도 장애와 건강 통계</a:t>
            </a:r>
            <a:r>
              <a:rPr lang="en-US" altLang="ko-KR" sz="1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”, 2018)</a:t>
            </a:r>
            <a:endParaRPr lang="ko-KR" altLang="en-US" sz="1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826F47-5F9E-4127-9427-76F996F3BDA5}"/>
              </a:ext>
            </a:extLst>
          </p:cNvPr>
          <p:cNvSpPr txBox="1"/>
          <p:nvPr/>
        </p:nvSpPr>
        <p:spPr>
          <a:xfrm>
            <a:off x="2181846" y="13571417"/>
            <a:ext cx="9568194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사망원인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: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운수사고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추락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익사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화재 순으로 多</a:t>
            </a:r>
            <a:endParaRPr lang="en-US" altLang="ko-KR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실내 사망원인인 </a:t>
            </a:r>
            <a:r>
              <a:rPr lang="ko-KR" altLang="en-US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추락</a:t>
            </a:r>
            <a:r>
              <a:rPr lang="en-US" altLang="ko-KR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(</a:t>
            </a:r>
            <a:r>
              <a:rPr lang="ko-KR" altLang="en-US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낙상</a:t>
            </a:r>
            <a:r>
              <a:rPr lang="en-US" altLang="ko-KR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넘어짐</a:t>
            </a:r>
            <a:r>
              <a:rPr lang="en-US" altLang="ko-KR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), </a:t>
            </a:r>
            <a:r>
              <a:rPr lang="ko-KR" altLang="en-US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화재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상황을 신속하게 인식하여 사회복지사 등 보호자에게 알리는 시스템 필요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DAB4F4D-637E-4F9E-8258-799D05E155A2}"/>
              </a:ext>
            </a:extLst>
          </p:cNvPr>
          <p:cNvSpPr txBox="1"/>
          <p:nvPr/>
        </p:nvSpPr>
        <p:spPr>
          <a:xfrm>
            <a:off x="2181846" y="16436677"/>
            <a:ext cx="1004825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복지시설 예산 상황에 따라 </a:t>
            </a:r>
            <a:r>
              <a:rPr lang="ko-KR" altLang="en-US" sz="3600" dirty="0">
                <a:solidFill>
                  <a:srgbClr val="0070C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저렴한 임베디드 장치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의 사용이 불가피하지만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, 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기존 연구에서는 </a:t>
            </a:r>
            <a:r>
              <a:rPr lang="ko-KR" altLang="en-US" sz="3600" dirty="0">
                <a:solidFill>
                  <a:srgbClr val="0070C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고성능</a:t>
            </a:r>
            <a:r>
              <a:rPr lang="en-US" altLang="ko-KR" sz="3600" dirty="0">
                <a:solidFill>
                  <a:srgbClr val="0070C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·</a:t>
            </a:r>
            <a:r>
              <a:rPr lang="ko-KR" altLang="en-US" sz="3600" dirty="0">
                <a:solidFill>
                  <a:srgbClr val="0070C0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고가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의 장비를 요구하는 한계가 있음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6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53233695-75FE-4226-9AAB-2AD5780CC5FC}"/>
              </a:ext>
            </a:extLst>
          </p:cNvPr>
          <p:cNvSpPr/>
          <p:nvPr/>
        </p:nvSpPr>
        <p:spPr>
          <a:xfrm>
            <a:off x="1688921" y="16538179"/>
            <a:ext cx="360536" cy="360536"/>
          </a:xfrm>
          <a:prstGeom prst="ellipse">
            <a:avLst/>
          </a:prstGeom>
          <a:gradFill flip="none" rotWithShape="1">
            <a:gsLst>
              <a:gs pos="0">
                <a:srgbClr val="505861">
                  <a:shade val="30000"/>
                  <a:satMod val="115000"/>
                </a:srgbClr>
              </a:gs>
              <a:gs pos="50000">
                <a:srgbClr val="505861">
                  <a:shade val="67500"/>
                  <a:satMod val="115000"/>
                </a:srgbClr>
              </a:gs>
              <a:gs pos="100000">
                <a:srgbClr val="505861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FFC9EFF-D0DC-4777-B150-364772004061}"/>
              </a:ext>
            </a:extLst>
          </p:cNvPr>
          <p:cNvSpPr txBox="1"/>
          <p:nvPr/>
        </p:nvSpPr>
        <p:spPr>
          <a:xfrm>
            <a:off x="2181846" y="18306937"/>
            <a:ext cx="9659812" cy="4344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Fall Down Detection Under Smart Home System </a:t>
            </a:r>
            <a:r>
              <a:rPr lang="en-US" altLang="ko-KR" sz="20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(2015, Li-Hong </a:t>
            </a:r>
            <a:r>
              <a:rPr lang="en-US" altLang="ko-KR" sz="2000" spc="-15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Juang</a:t>
            </a:r>
            <a:r>
              <a:rPr lang="en-US" altLang="ko-KR" sz="20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r>
              <a:rPr lang="ko-KR" altLang="en-US" sz="20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외</a:t>
            </a:r>
            <a:r>
              <a:rPr lang="en-US" altLang="ko-KR" sz="20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)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: </a:t>
            </a:r>
            <a:r>
              <a:rPr lang="ko-KR" altLang="en-US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비전 로봇 요구</a:t>
            </a:r>
            <a:endParaRPr lang="en-US" altLang="ko-KR" sz="3600" dirty="0">
              <a:solidFill>
                <a:srgbClr val="0070C0"/>
              </a:solidFill>
              <a:latin typeface="AppleSDGothicNeoM00" panose="02000503000000000000" pitchFamily="2" charset="-127"/>
              <a:ea typeface="AppleSDGothicNeoM00" panose="02000503000000000000" pitchFamily="2" charset="-127"/>
              <a:sym typeface="Wingdings" panose="05000000000000000000" pitchFamily="2" charset="2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Fall</a:t>
            </a: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Detection</a:t>
            </a: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from</a:t>
            </a: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Human</a:t>
            </a: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Shape</a:t>
            </a: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and</a:t>
            </a: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Motion</a:t>
            </a: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Using</a:t>
            </a: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Video Surveillance </a:t>
            </a:r>
            <a:r>
              <a:rPr lang="en-US" altLang="ko-KR" sz="20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(2007, Caroline Rougier </a:t>
            </a:r>
            <a:r>
              <a:rPr lang="ko-KR" altLang="en-US" sz="20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외</a:t>
            </a:r>
            <a:r>
              <a:rPr lang="en-US" altLang="ko-KR" sz="20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)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: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</a:t>
            </a:r>
            <a:r>
              <a:rPr lang="en-US" altLang="ko-KR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3D </a:t>
            </a:r>
            <a:r>
              <a:rPr lang="ko-KR" altLang="en-US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연산 요구</a:t>
            </a:r>
            <a:endParaRPr lang="en-US" altLang="ko-KR" sz="3600" dirty="0">
              <a:solidFill>
                <a:srgbClr val="0070C0"/>
              </a:solidFill>
              <a:latin typeface="AppleSDGothicNeoM00" panose="02000503000000000000" pitchFamily="2" charset="-127"/>
              <a:ea typeface="AppleSDGothicNeoM00" panose="02000503000000000000" pitchFamily="2" charset="-127"/>
              <a:sym typeface="Wingdings" panose="05000000000000000000" pitchFamily="2" charset="2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3600" spc="-15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DeepSmoke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: Deep Learning Model for Smoke Detection and Segmentation in Outdoor Environments</a:t>
            </a:r>
            <a:r>
              <a:rPr lang="en-US" altLang="ko-KR" sz="3600" spc="-15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</a:t>
            </a:r>
            <a:r>
              <a:rPr lang="en-US" altLang="ko-KR" sz="20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(2021, Salman Khan </a:t>
            </a:r>
            <a:r>
              <a:rPr lang="ko-KR" altLang="en-US" sz="20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외</a:t>
            </a:r>
            <a:r>
              <a:rPr lang="en-US" altLang="ko-KR" sz="2000" spc="-150" dirty="0"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):</a:t>
            </a:r>
            <a:r>
              <a:rPr lang="en-US" altLang="ko-KR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18</a:t>
            </a:r>
            <a:r>
              <a:rPr lang="ko-KR" altLang="en-US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개</a:t>
            </a:r>
            <a:r>
              <a:rPr lang="en-US" altLang="ko-KR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 Layer </a:t>
            </a:r>
            <a:r>
              <a:rPr lang="ko-KR" altLang="en-US" sz="3600" dirty="0">
                <a:solidFill>
                  <a:srgbClr val="0070C0"/>
                </a:solidFill>
                <a:latin typeface="AppleSDGothicNeoM00" panose="02000503000000000000" pitchFamily="2" charset="-127"/>
                <a:ea typeface="AppleSDGothicNeoM00" panose="02000503000000000000" pitchFamily="2" charset="-127"/>
                <a:sym typeface="Wingdings" panose="05000000000000000000" pitchFamily="2" charset="2"/>
              </a:rPr>
              <a:t>연산 요구</a:t>
            </a:r>
            <a:endParaRPr lang="ko-KR" altLang="en-US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DC24596-F1B4-4D16-8657-EE4CB71E22B5}"/>
              </a:ext>
            </a:extLst>
          </p:cNvPr>
          <p:cNvSpPr txBox="1"/>
          <p:nvPr/>
        </p:nvSpPr>
        <p:spPr>
          <a:xfrm>
            <a:off x="2181846" y="22872409"/>
            <a:ext cx="97529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이에 본 연구에서는 딥러닝 모델을 임베디드 장치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(Raspberry Pi 4B)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에 직접 내장하지 않고 서버 컴퓨터에 간접적으로 접근하여 인공지능 기술을 접목할 수 있도록 하는 시스템을 제안함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.</a:t>
            </a:r>
            <a:endParaRPr lang="ko-KR" altLang="en-US" sz="3600" dirty="0"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08FB3278-8512-4EBF-9201-AB2C63015EF5}"/>
              </a:ext>
            </a:extLst>
          </p:cNvPr>
          <p:cNvSpPr/>
          <p:nvPr/>
        </p:nvSpPr>
        <p:spPr>
          <a:xfrm>
            <a:off x="1688921" y="22973911"/>
            <a:ext cx="360536" cy="360536"/>
          </a:xfrm>
          <a:prstGeom prst="ellipse">
            <a:avLst/>
          </a:prstGeom>
          <a:gradFill flip="none" rotWithShape="1">
            <a:gsLst>
              <a:gs pos="0">
                <a:srgbClr val="505861">
                  <a:shade val="30000"/>
                  <a:satMod val="115000"/>
                </a:srgbClr>
              </a:gs>
              <a:gs pos="50000">
                <a:srgbClr val="505861">
                  <a:shade val="67500"/>
                  <a:satMod val="115000"/>
                </a:srgbClr>
              </a:gs>
              <a:gs pos="100000">
                <a:srgbClr val="505861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모서리가 둥근 직사각형 27">
            <a:extLst>
              <a:ext uri="{FF2B5EF4-FFF2-40B4-BE49-F238E27FC236}">
                <a16:creationId xmlns:a16="http://schemas.microsoft.com/office/drawing/2014/main" id="{FE70F299-300D-4A1E-AB22-0C42640D05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0209" y="26901268"/>
            <a:ext cx="10889891" cy="22616032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9295" tIns="54647" rIns="109295" bIns="54647"/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defTabSz="4986672" fontAlgn="base">
              <a:spcBef>
                <a:spcPct val="50000"/>
              </a:spcBef>
              <a:spcAft>
                <a:spcPct val="0"/>
              </a:spcAft>
              <a:buNone/>
              <a:defRPr/>
            </a:pPr>
            <a:endParaRPr lang="ko-KR" altLang="en-US" sz="2391" b="1" kern="0" dirty="0">
              <a:solidFill>
                <a:srgbClr val="000000"/>
              </a:solidFill>
            </a:endParaRP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1255051A-6A91-4FAD-B810-CA4FA180ABC6}"/>
              </a:ext>
            </a:extLst>
          </p:cNvPr>
          <p:cNvSpPr/>
          <p:nvPr/>
        </p:nvSpPr>
        <p:spPr>
          <a:xfrm>
            <a:off x="1739886" y="26378575"/>
            <a:ext cx="6878474" cy="1154783"/>
          </a:xfrm>
          <a:prstGeom prst="roundRect">
            <a:avLst>
              <a:gd name="adj" fmla="val 50000"/>
            </a:avLst>
          </a:prstGeom>
          <a:solidFill>
            <a:srgbClr val="50586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52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C595B44-F7AE-45B4-BF3D-98DE2477A1EE}"/>
              </a:ext>
            </a:extLst>
          </p:cNvPr>
          <p:cNvSpPr txBox="1"/>
          <p:nvPr/>
        </p:nvSpPr>
        <p:spPr>
          <a:xfrm>
            <a:off x="2729507" y="26550637"/>
            <a:ext cx="56220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연구</a:t>
            </a:r>
            <a:r>
              <a:rPr lang="en-US" altLang="ko-KR" sz="4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</a:t>
            </a:r>
            <a:r>
              <a:rPr lang="ko-KR" altLang="en-US" sz="4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목표 및 실험 설계</a:t>
            </a:r>
          </a:p>
        </p:txBody>
      </p: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168DB05E-BF7C-4AE4-AB48-447F6F38FA49}"/>
              </a:ext>
            </a:extLst>
          </p:cNvPr>
          <p:cNvGrpSpPr/>
          <p:nvPr/>
        </p:nvGrpSpPr>
        <p:grpSpPr>
          <a:xfrm>
            <a:off x="917296" y="26167619"/>
            <a:ext cx="1611598" cy="1597034"/>
            <a:chOff x="1416976" y="7210989"/>
            <a:chExt cx="1819710" cy="1803266"/>
          </a:xfrm>
        </p:grpSpPr>
        <p:sp>
          <p:nvSpPr>
            <p:cNvPr id="45" name="말풍선: 타원형 44">
              <a:extLst>
                <a:ext uri="{FF2B5EF4-FFF2-40B4-BE49-F238E27FC236}">
                  <a16:creationId xmlns:a16="http://schemas.microsoft.com/office/drawing/2014/main" id="{202376CD-7786-4B73-9EDF-9633198E2E73}"/>
                </a:ext>
              </a:extLst>
            </p:cNvPr>
            <p:cNvSpPr/>
            <p:nvPr/>
          </p:nvSpPr>
          <p:spPr>
            <a:xfrm>
              <a:off x="1416976" y="7210989"/>
              <a:ext cx="1819710" cy="1803266"/>
            </a:xfrm>
            <a:prstGeom prst="wedgeEllipseCallout">
              <a:avLst>
                <a:gd name="adj1" fmla="val 49341"/>
                <a:gd name="adj2" fmla="val 42539"/>
              </a:avLst>
            </a:prstGeom>
            <a:solidFill>
              <a:schemeClr val="tx2">
                <a:lumMod val="50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52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87C18B3C-3FDE-4586-9259-38CD76743C00}"/>
                </a:ext>
              </a:extLst>
            </p:cNvPr>
            <p:cNvSpPr/>
            <p:nvPr/>
          </p:nvSpPr>
          <p:spPr>
            <a:xfrm rot="19175512">
              <a:off x="1514479" y="7385410"/>
              <a:ext cx="774700" cy="459761"/>
            </a:xfrm>
            <a:prstGeom prst="ellipse">
              <a:avLst/>
            </a:prstGeom>
            <a:solidFill>
              <a:schemeClr val="bg1">
                <a:alpha val="19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52" dirty="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953524A6-D4F9-4ACF-AF30-8FC8D905438D}"/>
              </a:ext>
            </a:extLst>
          </p:cNvPr>
          <p:cNvSpPr txBox="1"/>
          <p:nvPr/>
        </p:nvSpPr>
        <p:spPr>
          <a:xfrm>
            <a:off x="1299268" y="26278041"/>
            <a:ext cx="840295" cy="15638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562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2</a:t>
            </a:r>
            <a:endParaRPr lang="ko-KR" altLang="en-US" sz="9562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pic>
        <p:nvPicPr>
          <p:cNvPr id="1664" name="_x301116440">
            <a:extLst>
              <a:ext uri="{FF2B5EF4-FFF2-40B4-BE49-F238E27FC236}">
                <a16:creationId xmlns:a16="http://schemas.microsoft.com/office/drawing/2014/main" id="{F8D095FE-9202-4233-BA57-95B256DCE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7"/>
          <a:stretch>
            <a:fillRect/>
          </a:stretch>
        </p:blipFill>
        <p:spPr bwMode="auto">
          <a:xfrm>
            <a:off x="1630360" y="28465094"/>
            <a:ext cx="10276197" cy="11586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E4240BD1-75D7-4FDA-83AE-E96C88DFAD2E}"/>
              </a:ext>
            </a:extLst>
          </p:cNvPr>
          <p:cNvSpPr txBox="1"/>
          <p:nvPr/>
        </p:nvSpPr>
        <p:spPr>
          <a:xfrm>
            <a:off x="2181846" y="27919081"/>
            <a:ext cx="10048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전체 시스템 작동 프로세스</a:t>
            </a: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138E227D-BB78-4B2B-AB12-BA6A773172B5}"/>
              </a:ext>
            </a:extLst>
          </p:cNvPr>
          <p:cNvSpPr/>
          <p:nvPr/>
        </p:nvSpPr>
        <p:spPr>
          <a:xfrm>
            <a:off x="1688921" y="28020583"/>
            <a:ext cx="360536" cy="360536"/>
          </a:xfrm>
          <a:prstGeom prst="ellipse">
            <a:avLst/>
          </a:prstGeom>
          <a:gradFill flip="none" rotWithShape="1">
            <a:gsLst>
              <a:gs pos="0">
                <a:srgbClr val="505861">
                  <a:shade val="30000"/>
                  <a:satMod val="115000"/>
                </a:srgbClr>
              </a:gs>
              <a:gs pos="50000">
                <a:srgbClr val="505861">
                  <a:shade val="67500"/>
                  <a:satMod val="115000"/>
                </a:srgbClr>
              </a:gs>
              <a:gs pos="100000">
                <a:srgbClr val="505861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5683860-74A7-45AD-B153-CC3B5A90B1DE}"/>
              </a:ext>
            </a:extLst>
          </p:cNvPr>
          <p:cNvSpPr txBox="1"/>
          <p:nvPr/>
        </p:nvSpPr>
        <p:spPr>
          <a:xfrm>
            <a:off x="2181846" y="46059633"/>
            <a:ext cx="10048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연구 목표</a:t>
            </a: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E2A5832E-CC5A-44BE-8472-EC49AAFBA813}"/>
              </a:ext>
            </a:extLst>
          </p:cNvPr>
          <p:cNvSpPr/>
          <p:nvPr/>
        </p:nvSpPr>
        <p:spPr>
          <a:xfrm>
            <a:off x="1688921" y="46161135"/>
            <a:ext cx="360536" cy="360536"/>
          </a:xfrm>
          <a:prstGeom prst="ellipse">
            <a:avLst/>
          </a:prstGeom>
          <a:gradFill flip="none" rotWithShape="1">
            <a:gsLst>
              <a:gs pos="0">
                <a:srgbClr val="505861">
                  <a:shade val="30000"/>
                  <a:satMod val="115000"/>
                </a:srgbClr>
              </a:gs>
              <a:gs pos="50000">
                <a:srgbClr val="505861">
                  <a:shade val="67500"/>
                  <a:satMod val="115000"/>
                </a:srgbClr>
              </a:gs>
              <a:gs pos="100000">
                <a:srgbClr val="505861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3E31351-67EA-4868-8133-5CC88FC908CB}"/>
              </a:ext>
            </a:extLst>
          </p:cNvPr>
          <p:cNvSpPr txBox="1"/>
          <p:nvPr/>
        </p:nvSpPr>
        <p:spPr>
          <a:xfrm>
            <a:off x="2049457" y="40161081"/>
            <a:ext cx="9885368" cy="5563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①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: </a:t>
            </a:r>
            <a:r>
              <a:rPr lang="ko-KR" altLang="en-US" sz="36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라즈베리파이의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영상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(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장애인 복지시설 영상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)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을           </a:t>
            </a:r>
            <a:endParaRPr lang="en-US" altLang="ko-KR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      </a:t>
            </a:r>
            <a:r>
              <a:rPr lang="ko-KR" altLang="en-US" sz="36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포트포워딩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방식을 통해 실시간 송출</a:t>
            </a:r>
            <a:endParaRPr lang="en-US" altLang="ko-KR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②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: Server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컴퓨터에서 이를 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Input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으로 받아들이고 </a:t>
            </a:r>
            <a:endParaRPr lang="en-US" altLang="ko-KR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     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위험상황인지 아닌지 판단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만약 위험상황으로     </a:t>
            </a:r>
            <a:endParaRPr lang="en-US" altLang="ko-KR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     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판단된다면 그 순간의 사진을 </a:t>
            </a:r>
            <a:r>
              <a:rPr lang="ko-KR" altLang="en-US" sz="36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캡쳐하여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</a:t>
            </a:r>
            <a:endParaRPr lang="en-US" altLang="ko-KR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     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예측정보와 함께 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Firebase(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웹 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DB)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에 전송</a:t>
            </a:r>
            <a:endParaRPr lang="en-US" altLang="ko-KR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③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: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사회복지사의 휴대전화 애플리케이션에서 </a:t>
            </a:r>
            <a:endParaRPr lang="en-US" altLang="ko-KR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       Firebase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의 변화를 감지하고 상태가 위험하다는 </a:t>
            </a:r>
            <a:endParaRPr lang="en-US" altLang="ko-KR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>
              <a:lnSpc>
                <a:spcPct val="110000"/>
              </a:lnSpc>
            </a:pP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     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알림을 </a:t>
            </a:r>
            <a:r>
              <a:rPr lang="ko-KR" altLang="en-US" sz="36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전송받음</a:t>
            </a:r>
            <a:endParaRPr lang="ko-KR" altLang="en-US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8024E20-FEE3-432C-AC71-A111124735CB}"/>
              </a:ext>
            </a:extLst>
          </p:cNvPr>
          <p:cNvSpPr txBox="1"/>
          <p:nvPr/>
        </p:nvSpPr>
        <p:spPr>
          <a:xfrm>
            <a:off x="2049456" y="46689164"/>
            <a:ext cx="9976323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저가형 장치에서 인공지능 기술에 접근할 수 있어야 함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딥러닝 모델은 넘어짐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화재 상황을 식별할 수 있어야 함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모든 프로세스가 빠른 속도로 사회복지사 휴대전화에 전송되어야 함</a:t>
            </a:r>
            <a:r>
              <a:rPr lang="en-US" altLang="ko-KR" sz="36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  <a:endParaRPr lang="ko-KR" altLang="en-US" sz="3600" spc="-15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sp>
        <p:nvSpPr>
          <p:cNvPr id="63" name="모서리가 둥근 직사각형 27">
            <a:extLst>
              <a:ext uri="{FF2B5EF4-FFF2-40B4-BE49-F238E27FC236}">
                <a16:creationId xmlns:a16="http://schemas.microsoft.com/office/drawing/2014/main" id="{AFF81AC6-8A94-4D91-A55A-18527ABC6A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84069" y="7079435"/>
            <a:ext cx="10889891" cy="21901966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9295" tIns="54647" rIns="109295" bIns="54647"/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defTabSz="4986672" fontAlgn="base">
              <a:spcBef>
                <a:spcPct val="50000"/>
              </a:spcBef>
              <a:spcAft>
                <a:spcPct val="0"/>
              </a:spcAft>
              <a:buNone/>
              <a:defRPr/>
            </a:pPr>
            <a:endParaRPr lang="ko-KR" altLang="en-US" sz="2391" b="1" kern="0" dirty="0">
              <a:solidFill>
                <a:srgbClr val="000000"/>
              </a:solidFill>
            </a:endParaRPr>
          </a:p>
        </p:txBody>
      </p:sp>
      <p:sp>
        <p:nvSpPr>
          <p:cNvPr id="64" name="사각형: 둥근 모서리 63">
            <a:extLst>
              <a:ext uri="{FF2B5EF4-FFF2-40B4-BE49-F238E27FC236}">
                <a16:creationId xmlns:a16="http://schemas.microsoft.com/office/drawing/2014/main" id="{F00DF00A-8339-49A3-9A84-2BDBD092F9AD}"/>
              </a:ext>
            </a:extLst>
          </p:cNvPr>
          <p:cNvSpPr/>
          <p:nvPr/>
        </p:nvSpPr>
        <p:spPr>
          <a:xfrm>
            <a:off x="13883746" y="6556742"/>
            <a:ext cx="6878474" cy="1154783"/>
          </a:xfrm>
          <a:prstGeom prst="roundRect">
            <a:avLst>
              <a:gd name="adj" fmla="val 50000"/>
            </a:avLst>
          </a:prstGeom>
          <a:solidFill>
            <a:srgbClr val="50586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52" dirty="0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C4AF0027-9AFB-4D12-9018-7D9112F492D4}"/>
              </a:ext>
            </a:extLst>
          </p:cNvPr>
          <p:cNvSpPr txBox="1"/>
          <p:nvPr/>
        </p:nvSpPr>
        <p:spPr>
          <a:xfrm>
            <a:off x="14873367" y="6728804"/>
            <a:ext cx="49279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시스템 개발 및 구현</a:t>
            </a: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7BC8741F-BD61-403F-B13C-6280B65620C4}"/>
              </a:ext>
            </a:extLst>
          </p:cNvPr>
          <p:cNvGrpSpPr/>
          <p:nvPr/>
        </p:nvGrpSpPr>
        <p:grpSpPr>
          <a:xfrm>
            <a:off x="13061156" y="6345786"/>
            <a:ext cx="1611598" cy="1597034"/>
            <a:chOff x="1416976" y="7210989"/>
            <a:chExt cx="1819710" cy="1803266"/>
          </a:xfrm>
        </p:grpSpPr>
        <p:sp>
          <p:nvSpPr>
            <p:cNvPr id="67" name="말풍선: 타원형 66">
              <a:extLst>
                <a:ext uri="{FF2B5EF4-FFF2-40B4-BE49-F238E27FC236}">
                  <a16:creationId xmlns:a16="http://schemas.microsoft.com/office/drawing/2014/main" id="{CF14DC81-350A-4C0E-9CF1-25092F4AF509}"/>
                </a:ext>
              </a:extLst>
            </p:cNvPr>
            <p:cNvSpPr/>
            <p:nvPr/>
          </p:nvSpPr>
          <p:spPr>
            <a:xfrm>
              <a:off x="1416976" y="7210989"/>
              <a:ext cx="1819710" cy="1803266"/>
            </a:xfrm>
            <a:prstGeom prst="wedgeEllipseCallout">
              <a:avLst>
                <a:gd name="adj1" fmla="val 49341"/>
                <a:gd name="adj2" fmla="val 42539"/>
              </a:avLst>
            </a:prstGeom>
            <a:solidFill>
              <a:schemeClr val="tx2">
                <a:lumMod val="50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52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BC2C0CF7-9F91-4B12-973C-39BBC33A04E5}"/>
                </a:ext>
              </a:extLst>
            </p:cNvPr>
            <p:cNvSpPr/>
            <p:nvPr/>
          </p:nvSpPr>
          <p:spPr>
            <a:xfrm rot="19175512">
              <a:off x="1514479" y="7385410"/>
              <a:ext cx="774700" cy="459761"/>
            </a:xfrm>
            <a:prstGeom prst="ellipse">
              <a:avLst/>
            </a:prstGeom>
            <a:solidFill>
              <a:schemeClr val="bg1">
                <a:alpha val="19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52" dirty="0"/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id="{8BEF27CB-C512-4A31-A515-37FE9E9BFE43}"/>
              </a:ext>
            </a:extLst>
          </p:cNvPr>
          <p:cNvSpPr txBox="1"/>
          <p:nvPr/>
        </p:nvSpPr>
        <p:spPr>
          <a:xfrm>
            <a:off x="13462797" y="6488642"/>
            <a:ext cx="841897" cy="15638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562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3</a:t>
            </a:r>
            <a:endParaRPr lang="ko-KR" altLang="en-US" sz="9562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5743258-5DE3-4C63-BC37-CBB244320CF5}"/>
              </a:ext>
            </a:extLst>
          </p:cNvPr>
          <p:cNvSpPr txBox="1"/>
          <p:nvPr/>
        </p:nvSpPr>
        <p:spPr>
          <a:xfrm>
            <a:off x="14325706" y="8097248"/>
            <a:ext cx="10048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과정①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sz="3600" dirty="0" err="1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라즈베리파이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 실시간 영상 송출</a:t>
            </a: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1F29C771-A6B0-45AA-803F-186390EB94B9}"/>
              </a:ext>
            </a:extLst>
          </p:cNvPr>
          <p:cNvSpPr/>
          <p:nvPr/>
        </p:nvSpPr>
        <p:spPr>
          <a:xfrm>
            <a:off x="13832781" y="8198750"/>
            <a:ext cx="360536" cy="360536"/>
          </a:xfrm>
          <a:prstGeom prst="ellipse">
            <a:avLst/>
          </a:prstGeom>
          <a:gradFill flip="none" rotWithShape="1">
            <a:gsLst>
              <a:gs pos="0">
                <a:srgbClr val="505861">
                  <a:shade val="30000"/>
                  <a:satMod val="115000"/>
                </a:srgbClr>
              </a:gs>
              <a:gs pos="50000">
                <a:srgbClr val="505861">
                  <a:shade val="67500"/>
                  <a:satMod val="115000"/>
                </a:srgbClr>
              </a:gs>
              <a:gs pos="100000">
                <a:srgbClr val="505861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9545C0D-B452-4A54-A2AF-B1B0DCD24566}"/>
              </a:ext>
            </a:extLst>
          </p:cNvPr>
          <p:cNvSpPr txBox="1"/>
          <p:nvPr/>
        </p:nvSpPr>
        <p:spPr>
          <a:xfrm>
            <a:off x="14325706" y="13398772"/>
            <a:ext cx="10048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과정②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딥러닝 모델 구축 및 통신</a:t>
            </a: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2787857B-5088-4BE3-B1CB-EA62298E83AC}"/>
              </a:ext>
            </a:extLst>
          </p:cNvPr>
          <p:cNvSpPr/>
          <p:nvPr/>
        </p:nvSpPr>
        <p:spPr>
          <a:xfrm>
            <a:off x="13832781" y="13500274"/>
            <a:ext cx="360536" cy="360536"/>
          </a:xfrm>
          <a:prstGeom prst="ellipse">
            <a:avLst/>
          </a:prstGeom>
          <a:gradFill flip="none" rotWithShape="1">
            <a:gsLst>
              <a:gs pos="0">
                <a:srgbClr val="505861">
                  <a:shade val="30000"/>
                  <a:satMod val="115000"/>
                </a:srgbClr>
              </a:gs>
              <a:gs pos="50000">
                <a:srgbClr val="505861">
                  <a:shade val="67500"/>
                  <a:satMod val="115000"/>
                </a:srgbClr>
              </a:gs>
              <a:gs pos="100000">
                <a:srgbClr val="505861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009460E-FD14-46AB-B605-E6C6F88CD528}"/>
              </a:ext>
            </a:extLst>
          </p:cNvPr>
          <p:cNvSpPr txBox="1"/>
          <p:nvPr/>
        </p:nvSpPr>
        <p:spPr>
          <a:xfrm>
            <a:off x="14325706" y="23141959"/>
            <a:ext cx="10048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과정③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위험상황 수신 애플리케이션 개발</a:t>
            </a: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26D9A197-57FE-4BDC-80A5-C08DCE5A7047}"/>
              </a:ext>
            </a:extLst>
          </p:cNvPr>
          <p:cNvSpPr/>
          <p:nvPr/>
        </p:nvSpPr>
        <p:spPr>
          <a:xfrm>
            <a:off x="13832781" y="23243461"/>
            <a:ext cx="360536" cy="360536"/>
          </a:xfrm>
          <a:prstGeom prst="ellipse">
            <a:avLst/>
          </a:prstGeom>
          <a:gradFill flip="none" rotWithShape="1">
            <a:gsLst>
              <a:gs pos="0">
                <a:srgbClr val="505861">
                  <a:shade val="30000"/>
                  <a:satMod val="115000"/>
                </a:srgbClr>
              </a:gs>
              <a:gs pos="50000">
                <a:srgbClr val="505861">
                  <a:shade val="67500"/>
                  <a:satMod val="115000"/>
                </a:srgbClr>
              </a:gs>
              <a:gs pos="100000">
                <a:srgbClr val="505861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4AA1188-55DA-4336-8F09-760186E14F2A}"/>
              </a:ext>
            </a:extLst>
          </p:cNvPr>
          <p:cNvSpPr txBox="1"/>
          <p:nvPr/>
        </p:nvSpPr>
        <p:spPr>
          <a:xfrm>
            <a:off x="19717553" y="8761753"/>
            <a:ext cx="4540076" cy="4344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Pi-camera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의 영상을 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MJPG-Streaming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을 통해 실시간 송출</a:t>
            </a:r>
            <a:endParaRPr lang="en-US" altLang="ko-KR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공유기 내 </a:t>
            </a:r>
            <a:r>
              <a:rPr lang="ko-KR" altLang="en-US" sz="3600" dirty="0" err="1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포트포워딩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 설정을 이용해 외부망에서도 접속할 수 있도록 함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.</a:t>
            </a:r>
            <a:endParaRPr lang="ko-KR" altLang="en-US" sz="3600" dirty="0">
              <a:latin typeface="AppleSDGothicNeoM00" panose="02000503000000000000" pitchFamily="2" charset="-127"/>
              <a:ea typeface="AppleSDGothicNeoM00" panose="02000503000000000000" pitchFamily="2" charset="-127"/>
            </a:endParaRPr>
          </a:p>
        </p:txBody>
      </p:sp>
      <p:pic>
        <p:nvPicPr>
          <p:cNvPr id="1666" name="_x301118168">
            <a:extLst>
              <a:ext uri="{FF2B5EF4-FFF2-40B4-BE49-F238E27FC236}">
                <a16:creationId xmlns:a16="http://schemas.microsoft.com/office/drawing/2014/main" id="{63743869-AFE1-4E6D-A4AE-C93C30586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5706" y="8898007"/>
            <a:ext cx="5270158" cy="40559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>
            <a:extLst>
              <a:ext uri="{FF2B5EF4-FFF2-40B4-BE49-F238E27FC236}">
                <a16:creationId xmlns:a16="http://schemas.microsoft.com/office/drawing/2014/main" id="{A64556CC-12F5-4FFB-B779-F125860DC655}"/>
              </a:ext>
            </a:extLst>
          </p:cNvPr>
          <p:cNvSpPr txBox="1"/>
          <p:nvPr/>
        </p:nvSpPr>
        <p:spPr>
          <a:xfrm>
            <a:off x="14304694" y="14049011"/>
            <a:ext cx="9568194" cy="687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넘어짐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,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화재를 인식하는 위험상황 인식모델 구축</a:t>
            </a:r>
          </a:p>
        </p:txBody>
      </p:sp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5B93CA9-83BE-43EE-91E6-FDE0F35BD6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373286"/>
              </p:ext>
            </p:extLst>
          </p:nvPr>
        </p:nvGraphicFramePr>
        <p:xfrm>
          <a:off x="14729070" y="14807523"/>
          <a:ext cx="9241525" cy="1414272"/>
        </p:xfrm>
        <a:graphic>
          <a:graphicData uri="http://schemas.openxmlformats.org/drawingml/2006/table">
            <a:tbl>
              <a:tblPr/>
              <a:tblGrid>
                <a:gridCol w="1765271">
                  <a:extLst>
                    <a:ext uri="{9D8B030D-6E8A-4147-A177-3AD203B41FA5}">
                      <a16:colId xmlns:a16="http://schemas.microsoft.com/office/drawing/2014/main" val="1115119967"/>
                    </a:ext>
                  </a:extLst>
                </a:gridCol>
                <a:gridCol w="5863176">
                  <a:extLst>
                    <a:ext uri="{9D8B030D-6E8A-4147-A177-3AD203B41FA5}">
                      <a16:colId xmlns:a16="http://schemas.microsoft.com/office/drawing/2014/main" val="1983458935"/>
                    </a:ext>
                  </a:extLst>
                </a:gridCol>
                <a:gridCol w="1613078">
                  <a:extLst>
                    <a:ext uri="{9D8B030D-6E8A-4147-A177-3AD203B41FA5}">
                      <a16:colId xmlns:a16="http://schemas.microsoft.com/office/drawing/2014/main" val="976968064"/>
                    </a:ext>
                  </a:extLst>
                </a:gridCol>
              </a:tblGrid>
              <a:tr h="28045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0" dirty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넘어짐</a:t>
                      </a:r>
                      <a:endParaRPr lang="ko-KR" altLang="en-US" sz="4400" kern="0" spc="0" dirty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0" spc="-10" dirty="0" err="1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YOLO-tiny→AlphaPose→ST-GCN</a:t>
                      </a:r>
                      <a:endParaRPr lang="en-US" sz="4400" kern="0" spc="0" dirty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0" spc="0" dirty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70%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210066"/>
                  </a:ext>
                </a:extLst>
              </a:tr>
              <a:tr h="28045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화재</a:t>
                      </a:r>
                      <a:endParaRPr lang="ko-KR" altLang="en-US" sz="4400" kern="0" spc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3200" kern="0" spc="0" dirty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CNN</a:t>
                      </a:r>
                      <a:r>
                        <a:rPr lang="ko-KR" altLang="en-US" sz="3200" kern="0" spc="0" dirty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으로 불의 존재 확인</a:t>
                      </a:r>
                      <a:endParaRPr lang="ko-KR" altLang="en-US" sz="4400" kern="0" spc="0" dirty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3200" kern="0" spc="0" dirty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94%</a:t>
                      </a:r>
                      <a:endParaRPr lang="ko-KR" altLang="en-US" sz="3200" kern="0" spc="0" dirty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928444"/>
                  </a:ext>
                </a:extLst>
              </a:tr>
            </a:tbl>
          </a:graphicData>
        </a:graphic>
      </p:graphicFrame>
      <p:pic>
        <p:nvPicPr>
          <p:cNvPr id="1668" name="_x301110896">
            <a:extLst>
              <a:ext uri="{FF2B5EF4-FFF2-40B4-BE49-F238E27FC236}">
                <a16:creationId xmlns:a16="http://schemas.microsoft.com/office/drawing/2014/main" id="{348FA792-30AC-4879-8B3B-934292FD1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25017" y="19857203"/>
            <a:ext cx="4606923" cy="293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0" name="TextBox 89">
            <a:extLst>
              <a:ext uri="{FF2B5EF4-FFF2-40B4-BE49-F238E27FC236}">
                <a16:creationId xmlns:a16="http://schemas.microsoft.com/office/drawing/2014/main" id="{5C6C5CFD-2235-49BA-AA5B-6C55602ACEB4}"/>
              </a:ext>
            </a:extLst>
          </p:cNvPr>
          <p:cNvSpPr txBox="1"/>
          <p:nvPr/>
        </p:nvSpPr>
        <p:spPr>
          <a:xfrm>
            <a:off x="14304694" y="16434331"/>
            <a:ext cx="9568194" cy="687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위험상황이 인식되면 </a:t>
            </a:r>
            <a:r>
              <a: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Firebase </a:t>
            </a:r>
            <a:r>
              <a:rPr lang="ko-KR" altLang="en-US" sz="360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값 업데이트</a:t>
            </a:r>
          </a:p>
        </p:txBody>
      </p:sp>
      <p:sp>
        <p:nvSpPr>
          <p:cNvPr id="1672" name="TextBox 1671">
            <a:extLst>
              <a:ext uri="{FF2B5EF4-FFF2-40B4-BE49-F238E27FC236}">
                <a16:creationId xmlns:a16="http://schemas.microsoft.com/office/drawing/2014/main" id="{341520A7-C139-477B-A607-514B33AF54F2}"/>
              </a:ext>
            </a:extLst>
          </p:cNvPr>
          <p:cNvSpPr txBox="1"/>
          <p:nvPr/>
        </p:nvSpPr>
        <p:spPr>
          <a:xfrm>
            <a:off x="14725017" y="17211636"/>
            <a:ext cx="9241525" cy="2554545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video = </a:t>
            </a:r>
            <a:r>
              <a:rPr lang="en-US" altLang="ko-KR" sz="3200" i="1" dirty="0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cv2</a:t>
            </a:r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.VideoCapture(</a:t>
            </a:r>
            <a:r>
              <a:rPr lang="en-US" altLang="ko-KR" sz="3200" i="1" dirty="0">
                <a:solidFill>
                  <a:srgbClr val="2E75B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‘</a:t>
            </a:r>
            <a:r>
              <a:rPr lang="ko-KR" altLang="en-US" sz="3200" i="1" dirty="0" err="1">
                <a:solidFill>
                  <a:srgbClr val="2E75B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스트리밍주소</a:t>
            </a:r>
            <a:r>
              <a:rPr lang="ko-KR" altLang="en-US" sz="3200" i="1" dirty="0">
                <a:solidFill>
                  <a:srgbClr val="2E75B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’</a:t>
            </a:r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r>
              <a:rPr lang="en-US" altLang="ko-KR" sz="3200" i="1" dirty="0" err="1">
                <a:latin typeface="D2Coding" panose="020B0609020101020101" pitchFamily="49" charset="-127"/>
                <a:ea typeface="D2Coding" panose="020B0609020101020101" pitchFamily="49" charset="-127"/>
              </a:rPr>
              <a:t>fd</a:t>
            </a:r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 = </a:t>
            </a:r>
            <a:r>
              <a:rPr lang="en-US" altLang="ko-KR" sz="3200" i="1" dirty="0" err="1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fall_down_model</a:t>
            </a:r>
            <a:r>
              <a:rPr lang="en-US" altLang="ko-KR" sz="3200" i="1" dirty="0" err="1">
                <a:latin typeface="D2Coding" panose="020B0609020101020101" pitchFamily="49" charset="-127"/>
                <a:ea typeface="D2Coding" panose="020B0609020101020101" pitchFamily="49" charset="-127"/>
              </a:rPr>
              <a:t>.input</a:t>
            </a:r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(video)</a:t>
            </a:r>
          </a:p>
          <a:p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fire = </a:t>
            </a:r>
            <a:r>
              <a:rPr lang="en-US" altLang="ko-KR" sz="3200" i="1" dirty="0" err="1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fire_model</a:t>
            </a:r>
            <a:r>
              <a:rPr lang="en-US" altLang="ko-KR" sz="3200" i="1" dirty="0" err="1">
                <a:latin typeface="D2Coding" panose="020B0609020101020101" pitchFamily="49" charset="-127"/>
                <a:ea typeface="D2Coding" panose="020B0609020101020101" pitchFamily="49" charset="-127"/>
              </a:rPr>
              <a:t>.input</a:t>
            </a:r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(video)</a:t>
            </a:r>
          </a:p>
          <a:p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if (</a:t>
            </a:r>
            <a:r>
              <a:rPr lang="en-US" altLang="ko-KR" sz="3200" i="1" dirty="0" err="1">
                <a:latin typeface="D2Coding" panose="020B0609020101020101" pitchFamily="49" charset="-127"/>
                <a:ea typeface="D2Coding" panose="020B0609020101020101" pitchFamily="49" charset="-127"/>
              </a:rPr>
              <a:t>fd</a:t>
            </a:r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==1 </a:t>
            </a:r>
            <a:r>
              <a:rPr lang="en-US" altLang="ko-KR" sz="3200" i="1" dirty="0">
                <a:solidFill>
                  <a:srgbClr val="2E75B6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or</a:t>
            </a:r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 fire==1):</a:t>
            </a:r>
          </a:p>
          <a:p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  </a:t>
            </a:r>
            <a:r>
              <a:rPr lang="en-US" altLang="ko-KR" sz="3200" i="1" dirty="0" err="1">
                <a:solidFill>
                  <a:srgbClr val="00B050"/>
                </a:solidFill>
                <a:latin typeface="D2Coding" panose="020B0609020101020101" pitchFamily="49" charset="-127"/>
                <a:ea typeface="D2Coding" panose="020B0609020101020101" pitchFamily="49" charset="-127"/>
              </a:rPr>
              <a:t>firebase</a:t>
            </a:r>
            <a:r>
              <a:rPr lang="en-US" altLang="ko-KR" sz="3200" i="1" dirty="0" err="1">
                <a:latin typeface="D2Coding" panose="020B0609020101020101" pitchFamily="49" charset="-127"/>
                <a:ea typeface="D2Coding" panose="020B0609020101020101" pitchFamily="49" charset="-127"/>
              </a:rPr>
              <a:t>.update</a:t>
            </a:r>
            <a:r>
              <a:rPr lang="en-US" altLang="ko-KR" sz="3200" i="1" dirty="0">
                <a:latin typeface="D2Coding" panose="020B0609020101020101" pitchFamily="49" charset="-127"/>
                <a:ea typeface="D2Coding" panose="020B0609020101020101" pitchFamily="49" charset="-127"/>
              </a:rPr>
              <a:t>()</a:t>
            </a:r>
            <a:endParaRPr lang="ko-KR" altLang="en-US" sz="3200" i="1" dirty="0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pic>
        <p:nvPicPr>
          <p:cNvPr id="1674" name="_x306571040">
            <a:extLst>
              <a:ext uri="{FF2B5EF4-FFF2-40B4-BE49-F238E27FC236}">
                <a16:creationId xmlns:a16="http://schemas.microsoft.com/office/drawing/2014/main" id="{AF833D88-CB14-4593-99F5-322A48799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11" r="62541" b="40047"/>
          <a:stretch>
            <a:fillRect/>
          </a:stretch>
        </p:blipFill>
        <p:spPr bwMode="auto">
          <a:xfrm>
            <a:off x="19443919" y="19855605"/>
            <a:ext cx="4522623" cy="2935724"/>
          </a:xfrm>
          <a:prstGeom prst="rect">
            <a:avLst/>
          </a:prstGeom>
          <a:noFill/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85284D9F-CAEC-45A4-A22F-49C24AE66AB9}"/>
              </a:ext>
            </a:extLst>
          </p:cNvPr>
          <p:cNvGrpSpPr/>
          <p:nvPr/>
        </p:nvGrpSpPr>
        <p:grpSpPr>
          <a:xfrm>
            <a:off x="14455872" y="23759721"/>
            <a:ext cx="9518411" cy="4851551"/>
            <a:chOff x="15089447" y="24199580"/>
            <a:chExt cx="6712668" cy="3421459"/>
          </a:xfrm>
        </p:grpSpPr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5B79D42B-5B91-41D6-B956-248B2D6D7D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5089447" y="24202550"/>
              <a:ext cx="1678167" cy="341848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690EE9C6-53C0-49BB-8D59-4B9F48E93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6767614" y="24199580"/>
              <a:ext cx="1678167" cy="341848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26FC6AEA-72D0-4D74-B4F8-581111BBF93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20123948" y="24199580"/>
              <a:ext cx="1678167" cy="3418489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3457D59E-486C-4145-8030-B6438E98D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8445781" y="24199580"/>
              <a:ext cx="1678167" cy="3418489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103" name="모서리가 둥근 직사각형 27">
            <a:extLst>
              <a:ext uri="{FF2B5EF4-FFF2-40B4-BE49-F238E27FC236}">
                <a16:creationId xmlns:a16="http://schemas.microsoft.com/office/drawing/2014/main" id="{630AB047-1696-44A1-908C-B110397B3E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84069" y="30237743"/>
            <a:ext cx="10889891" cy="12871409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9295" tIns="54647" rIns="109295" bIns="54647"/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defTabSz="4986672" fontAlgn="base">
              <a:spcBef>
                <a:spcPct val="50000"/>
              </a:spcBef>
              <a:spcAft>
                <a:spcPct val="0"/>
              </a:spcAft>
              <a:buNone/>
              <a:defRPr/>
            </a:pPr>
            <a:endParaRPr lang="ko-KR" altLang="en-US" sz="2391" b="1" kern="0" dirty="0">
              <a:solidFill>
                <a:srgbClr val="000000"/>
              </a:solidFill>
            </a:endParaRPr>
          </a:p>
        </p:txBody>
      </p:sp>
      <p:sp>
        <p:nvSpPr>
          <p:cNvPr id="104" name="사각형: 둥근 모서리 103">
            <a:extLst>
              <a:ext uri="{FF2B5EF4-FFF2-40B4-BE49-F238E27FC236}">
                <a16:creationId xmlns:a16="http://schemas.microsoft.com/office/drawing/2014/main" id="{96B08CC7-B81E-4924-9190-7AEB18BF9FAF}"/>
              </a:ext>
            </a:extLst>
          </p:cNvPr>
          <p:cNvSpPr/>
          <p:nvPr/>
        </p:nvSpPr>
        <p:spPr>
          <a:xfrm>
            <a:off x="13883746" y="29715050"/>
            <a:ext cx="6878474" cy="1154783"/>
          </a:xfrm>
          <a:prstGeom prst="roundRect">
            <a:avLst>
              <a:gd name="adj" fmla="val 50000"/>
            </a:avLst>
          </a:prstGeom>
          <a:solidFill>
            <a:srgbClr val="50586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52" dirty="0"/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1CDB52C7-1DCC-4FCD-89A5-1C163C3991EA}"/>
              </a:ext>
            </a:extLst>
          </p:cNvPr>
          <p:cNvSpPr txBox="1"/>
          <p:nvPr/>
        </p:nvSpPr>
        <p:spPr>
          <a:xfrm>
            <a:off x="14873367" y="29887112"/>
            <a:ext cx="43957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실험 방법 및 결과</a:t>
            </a:r>
          </a:p>
        </p:txBody>
      </p: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E7B0F541-8EE6-437F-9744-76EF5E670AF1}"/>
              </a:ext>
            </a:extLst>
          </p:cNvPr>
          <p:cNvGrpSpPr/>
          <p:nvPr/>
        </p:nvGrpSpPr>
        <p:grpSpPr>
          <a:xfrm>
            <a:off x="13061156" y="29504094"/>
            <a:ext cx="1611598" cy="1597034"/>
            <a:chOff x="1416976" y="7210989"/>
            <a:chExt cx="1819710" cy="1803266"/>
          </a:xfrm>
        </p:grpSpPr>
        <p:sp>
          <p:nvSpPr>
            <p:cNvPr id="107" name="말풍선: 타원형 106">
              <a:extLst>
                <a:ext uri="{FF2B5EF4-FFF2-40B4-BE49-F238E27FC236}">
                  <a16:creationId xmlns:a16="http://schemas.microsoft.com/office/drawing/2014/main" id="{09A7D929-515C-407B-B08E-1D0628007E7E}"/>
                </a:ext>
              </a:extLst>
            </p:cNvPr>
            <p:cNvSpPr/>
            <p:nvPr/>
          </p:nvSpPr>
          <p:spPr>
            <a:xfrm>
              <a:off x="1416976" y="7210989"/>
              <a:ext cx="1819710" cy="1803266"/>
            </a:xfrm>
            <a:prstGeom prst="wedgeEllipseCallout">
              <a:avLst>
                <a:gd name="adj1" fmla="val 49341"/>
                <a:gd name="adj2" fmla="val 42539"/>
              </a:avLst>
            </a:prstGeom>
            <a:solidFill>
              <a:schemeClr val="tx2">
                <a:lumMod val="50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52" dirty="0"/>
            </a:p>
          </p:txBody>
        </p:sp>
        <p:sp>
          <p:nvSpPr>
            <p:cNvPr id="108" name="타원 107">
              <a:extLst>
                <a:ext uri="{FF2B5EF4-FFF2-40B4-BE49-F238E27FC236}">
                  <a16:creationId xmlns:a16="http://schemas.microsoft.com/office/drawing/2014/main" id="{25A64DBF-0549-4E44-ABF5-D187F8BED99A}"/>
                </a:ext>
              </a:extLst>
            </p:cNvPr>
            <p:cNvSpPr/>
            <p:nvPr/>
          </p:nvSpPr>
          <p:spPr>
            <a:xfrm rot="19175512">
              <a:off x="1514479" y="7385410"/>
              <a:ext cx="774700" cy="459761"/>
            </a:xfrm>
            <a:prstGeom prst="ellipse">
              <a:avLst/>
            </a:prstGeom>
            <a:solidFill>
              <a:schemeClr val="bg1">
                <a:alpha val="19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52" dirty="0"/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FBB6B029-7F3A-48BF-A7F9-1957E23F4D06}"/>
              </a:ext>
            </a:extLst>
          </p:cNvPr>
          <p:cNvSpPr txBox="1"/>
          <p:nvPr/>
        </p:nvSpPr>
        <p:spPr>
          <a:xfrm>
            <a:off x="13373102" y="29617745"/>
            <a:ext cx="904415" cy="15638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562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4</a:t>
            </a:r>
            <a:endParaRPr lang="ko-KR" altLang="en-US" sz="9562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7DDE28DC-98B1-4857-973E-4EAF12205A7F}"/>
              </a:ext>
            </a:extLst>
          </p:cNvPr>
          <p:cNvSpPr txBox="1"/>
          <p:nvPr/>
        </p:nvSpPr>
        <p:spPr>
          <a:xfrm>
            <a:off x="14325706" y="31255556"/>
            <a:ext cx="10048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실험①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기능 동작시간 측정 및 비교</a:t>
            </a:r>
          </a:p>
        </p:txBody>
      </p:sp>
      <p:sp>
        <p:nvSpPr>
          <p:cNvPr id="111" name="타원 110">
            <a:extLst>
              <a:ext uri="{FF2B5EF4-FFF2-40B4-BE49-F238E27FC236}">
                <a16:creationId xmlns:a16="http://schemas.microsoft.com/office/drawing/2014/main" id="{A3682A62-4ED6-40EB-BB48-6A0FF44E7DBB}"/>
              </a:ext>
            </a:extLst>
          </p:cNvPr>
          <p:cNvSpPr/>
          <p:nvPr/>
        </p:nvSpPr>
        <p:spPr>
          <a:xfrm>
            <a:off x="13832781" y="31357058"/>
            <a:ext cx="360536" cy="360536"/>
          </a:xfrm>
          <a:prstGeom prst="ellipse">
            <a:avLst/>
          </a:prstGeom>
          <a:gradFill flip="none" rotWithShape="1">
            <a:gsLst>
              <a:gs pos="0">
                <a:srgbClr val="505861">
                  <a:shade val="30000"/>
                  <a:satMod val="115000"/>
                </a:srgbClr>
              </a:gs>
              <a:gs pos="50000">
                <a:srgbClr val="505861">
                  <a:shade val="67500"/>
                  <a:satMod val="115000"/>
                </a:srgbClr>
              </a:gs>
              <a:gs pos="100000">
                <a:srgbClr val="505861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78" name="_x301113344">
            <a:extLst>
              <a:ext uri="{FF2B5EF4-FFF2-40B4-BE49-F238E27FC236}">
                <a16:creationId xmlns:a16="http://schemas.microsoft.com/office/drawing/2014/main" id="{2D9FE73E-913B-471D-A104-1BA5150ACC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59"/>
          <a:stretch>
            <a:fillRect/>
          </a:stretch>
        </p:blipFill>
        <p:spPr bwMode="auto">
          <a:xfrm>
            <a:off x="14187467" y="31941597"/>
            <a:ext cx="9752979" cy="5142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2" name="표 21">
            <a:extLst>
              <a:ext uri="{FF2B5EF4-FFF2-40B4-BE49-F238E27FC236}">
                <a16:creationId xmlns:a16="http://schemas.microsoft.com/office/drawing/2014/main" id="{62E2B344-FABA-41D0-97C0-12BF929BF2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373088"/>
              </p:ext>
            </p:extLst>
          </p:nvPr>
        </p:nvGraphicFramePr>
        <p:xfrm>
          <a:off x="14187468" y="37098226"/>
          <a:ext cx="9720000" cy="2121408"/>
        </p:xfrm>
        <a:graphic>
          <a:graphicData uri="http://schemas.openxmlformats.org/drawingml/2006/table">
            <a:tbl>
              <a:tblPr/>
              <a:tblGrid>
                <a:gridCol w="1944000">
                  <a:extLst>
                    <a:ext uri="{9D8B030D-6E8A-4147-A177-3AD203B41FA5}">
                      <a16:colId xmlns:a16="http://schemas.microsoft.com/office/drawing/2014/main" val="3097399014"/>
                    </a:ext>
                  </a:extLst>
                </a:gridCol>
                <a:gridCol w="1944000">
                  <a:extLst>
                    <a:ext uri="{9D8B030D-6E8A-4147-A177-3AD203B41FA5}">
                      <a16:colId xmlns:a16="http://schemas.microsoft.com/office/drawing/2014/main" val="3061090124"/>
                    </a:ext>
                  </a:extLst>
                </a:gridCol>
                <a:gridCol w="1944000">
                  <a:extLst>
                    <a:ext uri="{9D8B030D-6E8A-4147-A177-3AD203B41FA5}">
                      <a16:colId xmlns:a16="http://schemas.microsoft.com/office/drawing/2014/main" val="4139167235"/>
                    </a:ext>
                  </a:extLst>
                </a:gridCol>
                <a:gridCol w="1944000">
                  <a:extLst>
                    <a:ext uri="{9D8B030D-6E8A-4147-A177-3AD203B41FA5}">
                      <a16:colId xmlns:a16="http://schemas.microsoft.com/office/drawing/2014/main" val="4207891400"/>
                    </a:ext>
                  </a:extLst>
                </a:gridCol>
                <a:gridCol w="1944000">
                  <a:extLst>
                    <a:ext uri="{9D8B030D-6E8A-4147-A177-3AD203B41FA5}">
                      <a16:colId xmlns:a16="http://schemas.microsoft.com/office/drawing/2014/main" val="255334362"/>
                    </a:ext>
                  </a:extLst>
                </a:gridCol>
              </a:tblGrid>
              <a:tr h="68400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200" kern="0" spc="0" dirty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-10" dirty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실험</a:t>
                      </a:r>
                      <a:r>
                        <a:rPr lang="en-US" altLang="ko-KR" sz="3200" kern="0" spc="-10" dirty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</a:t>
                      </a:r>
                      <a:endParaRPr lang="ko-KR" altLang="en-US" sz="3200" kern="0" spc="0" dirty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-10" dirty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실험</a:t>
                      </a:r>
                      <a:r>
                        <a:rPr lang="en-US" altLang="ko-KR" sz="3200" kern="0" spc="-10" dirty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2</a:t>
                      </a:r>
                      <a:endParaRPr lang="ko-KR" altLang="en-US" sz="3200" kern="0" spc="0" dirty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-1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실험</a:t>
                      </a:r>
                      <a:r>
                        <a:rPr lang="en-US" altLang="ko-KR" sz="3200" kern="0" spc="-1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3</a:t>
                      </a:r>
                      <a:endParaRPr lang="ko-KR" altLang="en-US" sz="3200" kern="0" spc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-1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평균</a:t>
                      </a:r>
                      <a:endParaRPr lang="ko-KR" altLang="en-US" sz="3200" kern="0" spc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9755742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</a:t>
                      </a:r>
                      <a:r>
                        <a:rPr lang="en-US" sz="3200" kern="0" spc="0" baseline="-2500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</a:t>
                      </a:r>
                      <a:endParaRPr lang="en-US" sz="3200" kern="0" spc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0" spc="0" dirty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0.28fps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0.31fps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0.33fps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0.31fps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8697659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b="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t</a:t>
                      </a:r>
                      <a:r>
                        <a:rPr lang="en-US" sz="3200" b="0" kern="0" spc="0" baseline="-2500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2</a:t>
                      </a:r>
                      <a:r>
                        <a:rPr lang="en-US" sz="3200" b="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(Ours)</a:t>
                      </a:r>
                      <a:r>
                        <a:rPr lang="en-US" sz="3200" b="0" kern="0" spc="0" baseline="-2500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 </a:t>
                      </a:r>
                      <a:endParaRPr lang="en-US" sz="3200" b="0" kern="0" spc="0" dirty="0">
                        <a:solidFill>
                          <a:srgbClr val="0070C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b="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6.74fps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b="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6.85fps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b="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6.87fps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b="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6.82fps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424129"/>
                  </a:ext>
                </a:extLst>
              </a:tr>
            </a:tbl>
          </a:graphicData>
        </a:graphic>
      </p:graphicFrame>
      <p:sp>
        <p:nvSpPr>
          <p:cNvPr id="125" name="TextBox 124">
            <a:extLst>
              <a:ext uri="{FF2B5EF4-FFF2-40B4-BE49-F238E27FC236}">
                <a16:creationId xmlns:a16="http://schemas.microsoft.com/office/drawing/2014/main" id="{B21D1569-1E44-47BE-8D14-F24A6D43D821}"/>
              </a:ext>
            </a:extLst>
          </p:cNvPr>
          <p:cNvSpPr txBox="1"/>
          <p:nvPr/>
        </p:nvSpPr>
        <p:spPr>
          <a:xfrm>
            <a:off x="14013049" y="39264004"/>
            <a:ext cx="101864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측정환경</a:t>
            </a:r>
            <a:r>
              <a:rPr lang="en-US" altLang="ko-KR" sz="2400" spc="-150" dirty="0">
                <a:latin typeface="AppleSDGothicNeoM00" panose="02000503000000000000" pitchFamily="2" charset="-127"/>
                <a:ea typeface="AppleSDGothicNeoM00" panose="02000503000000000000" pitchFamily="2" charset="-127"/>
              </a:rPr>
              <a:t>: Raspberry Pi 4B, Samsung Galaxy Book Ion (MX250), Samsung Galaxy S20 Ultra</a:t>
            </a:r>
            <a:endParaRPr lang="ko-KR" altLang="en-US" sz="2400" spc="-150" dirty="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id="{B16BD7F8-A7CD-4E18-B34C-26CA6351B72A}"/>
              </a:ext>
            </a:extLst>
          </p:cNvPr>
          <p:cNvSpPr txBox="1"/>
          <p:nvPr/>
        </p:nvSpPr>
        <p:spPr>
          <a:xfrm>
            <a:off x="14325706" y="39913909"/>
            <a:ext cx="100482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실험②</a:t>
            </a:r>
            <a:r>
              <a:rPr lang="en-US" altLang="ko-KR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: </a:t>
            </a:r>
            <a:r>
              <a:rPr lang="ko-KR" altLang="en-US" sz="3600" dirty="0">
                <a:latin typeface="AppleSDGothicNeoB00" panose="02000503000000000000" pitchFamily="2" charset="-127"/>
                <a:ea typeface="AppleSDGothicNeoB00" panose="02000503000000000000" pitchFamily="2" charset="-127"/>
              </a:rPr>
              <a:t>전기요금 측정 및 비교</a:t>
            </a:r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F3D53C6C-C743-464E-9B9C-73DC02D1F941}"/>
              </a:ext>
            </a:extLst>
          </p:cNvPr>
          <p:cNvSpPr/>
          <p:nvPr/>
        </p:nvSpPr>
        <p:spPr>
          <a:xfrm>
            <a:off x="13832781" y="40015411"/>
            <a:ext cx="360536" cy="360536"/>
          </a:xfrm>
          <a:prstGeom prst="ellipse">
            <a:avLst/>
          </a:prstGeom>
          <a:gradFill flip="none" rotWithShape="1">
            <a:gsLst>
              <a:gs pos="0">
                <a:srgbClr val="505861">
                  <a:shade val="30000"/>
                  <a:satMod val="115000"/>
                </a:srgbClr>
              </a:gs>
              <a:gs pos="50000">
                <a:srgbClr val="505861">
                  <a:shade val="67500"/>
                  <a:satMod val="115000"/>
                </a:srgbClr>
              </a:gs>
              <a:gs pos="100000">
                <a:srgbClr val="505861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4" name="표 23">
            <a:extLst>
              <a:ext uri="{FF2B5EF4-FFF2-40B4-BE49-F238E27FC236}">
                <a16:creationId xmlns:a16="http://schemas.microsoft.com/office/drawing/2014/main" id="{96D30DAA-AB15-4256-9D79-0DDB14665F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362725"/>
              </p:ext>
            </p:extLst>
          </p:nvPr>
        </p:nvGraphicFramePr>
        <p:xfrm>
          <a:off x="14187467" y="40639402"/>
          <a:ext cx="9685421" cy="2121408"/>
        </p:xfrm>
        <a:graphic>
          <a:graphicData uri="http://schemas.openxmlformats.org/drawingml/2006/table">
            <a:tbl>
              <a:tblPr/>
              <a:tblGrid>
                <a:gridCol w="5027633">
                  <a:extLst>
                    <a:ext uri="{9D8B030D-6E8A-4147-A177-3AD203B41FA5}">
                      <a16:colId xmlns:a16="http://schemas.microsoft.com/office/drawing/2014/main" val="223822417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1967885479"/>
                    </a:ext>
                  </a:extLst>
                </a:gridCol>
                <a:gridCol w="2600388">
                  <a:extLst>
                    <a:ext uri="{9D8B030D-6E8A-4147-A177-3AD203B41FA5}">
                      <a16:colId xmlns:a16="http://schemas.microsoft.com/office/drawing/2014/main" val="420286865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3200" kern="0" spc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-1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전기요금</a:t>
                      </a:r>
                      <a:endParaRPr lang="ko-KR" altLang="en-US" sz="3200" kern="0" spc="0">
                        <a:solidFill>
                          <a:srgbClr val="000000"/>
                        </a:solidFill>
                        <a:effectLst/>
                        <a:latin typeface="AppleSDGothicNeoM00" panose="02000503000000000000" pitchFamily="2" charset="-127"/>
                        <a:ea typeface="AppleSDGothicNeoM00" panose="02000503000000000000" pitchFamily="2" charset="-127"/>
                      </a:endParaRP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02882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시중 홈 </a:t>
                      </a:r>
                      <a:r>
                        <a:rPr lang="en-US" altLang="ko-KR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CCTV </a:t>
                      </a:r>
                      <a:r>
                        <a:rPr lang="ko-KR" altLang="en-US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평균값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日</a:t>
                      </a:r>
                      <a:r>
                        <a:rPr lang="en-US" altLang="ko-KR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40</a:t>
                      </a:r>
                      <a:r>
                        <a:rPr lang="ko-KR" altLang="en-US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원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月</a:t>
                      </a:r>
                      <a:r>
                        <a:rPr lang="en-US" altLang="ko-KR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1,200</a:t>
                      </a:r>
                      <a:r>
                        <a:rPr lang="ko-KR" altLang="en-US" sz="3200" kern="0" spc="0">
                          <a:solidFill>
                            <a:srgbClr val="00000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원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97839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Proposed Method (Ours)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日</a:t>
                      </a:r>
                      <a:r>
                        <a:rPr lang="en-US" altLang="ko-KR" sz="320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19</a:t>
                      </a:r>
                      <a:r>
                        <a:rPr lang="ko-KR" altLang="en-US" sz="320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원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320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月</a:t>
                      </a:r>
                      <a:r>
                        <a:rPr lang="en-US" altLang="ko-KR" sz="320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656</a:t>
                      </a:r>
                      <a:r>
                        <a:rPr lang="ko-KR" altLang="en-US" sz="3200" kern="0" spc="0" dirty="0">
                          <a:solidFill>
                            <a:srgbClr val="0070C0"/>
                          </a:solidFill>
                          <a:effectLst/>
                          <a:latin typeface="AppleSDGothicNeoM00" panose="02000503000000000000" pitchFamily="2" charset="-127"/>
                          <a:ea typeface="AppleSDGothicNeoM00" panose="02000503000000000000" pitchFamily="2" charset="-127"/>
                        </a:rPr>
                        <a:t>원</a:t>
                      </a:r>
                    </a:p>
                  </a:txBody>
                  <a:tcPr marL="0" marR="0" marT="0" marB="0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8718575"/>
                  </a:ext>
                </a:extLst>
              </a:tr>
            </a:tbl>
          </a:graphicData>
        </a:graphic>
      </p:graphicFrame>
      <p:sp>
        <p:nvSpPr>
          <p:cNvPr id="129" name="모서리가 둥근 직사각형 27">
            <a:extLst>
              <a:ext uri="{FF2B5EF4-FFF2-40B4-BE49-F238E27FC236}">
                <a16:creationId xmlns:a16="http://schemas.microsoft.com/office/drawing/2014/main" id="{6F0CBBF4-7DA3-4AE8-A5A4-F6FC4F6A31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84069" y="44291845"/>
            <a:ext cx="10889891" cy="522545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09295" tIns="54647" rIns="109295" bIns="54647"/>
          <a:lstStyle>
            <a:lvl1pPr defTabSz="4171950" latinLnBrk="1">
              <a:spcBef>
                <a:spcPct val="20000"/>
              </a:spcBef>
              <a:buChar char="•"/>
              <a:defRPr kumimoji="1" sz="146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defTabSz="4171950" latinLnBrk="1">
              <a:spcBef>
                <a:spcPct val="20000"/>
              </a:spcBef>
              <a:buChar char="–"/>
              <a:defRPr kumimoji="1" sz="1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defTabSz="4171950" latinLnBrk="1">
              <a:spcBef>
                <a:spcPct val="20000"/>
              </a:spcBef>
              <a:buChar char="•"/>
              <a:defRPr kumimoji="1" sz="11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defTabSz="4171950" latinLnBrk="1">
              <a:spcBef>
                <a:spcPct val="20000"/>
              </a:spcBef>
              <a:buChar char="–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defTabSz="4171950" latinLnBrk="1">
              <a:spcBef>
                <a:spcPct val="20000"/>
              </a:spcBef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defTabSz="417195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91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defTabSz="4986672" fontAlgn="base">
              <a:spcBef>
                <a:spcPct val="50000"/>
              </a:spcBef>
              <a:spcAft>
                <a:spcPct val="0"/>
              </a:spcAft>
              <a:buNone/>
              <a:defRPr/>
            </a:pPr>
            <a:endParaRPr lang="ko-KR" altLang="en-US" sz="2391" b="1" kern="0" dirty="0">
              <a:solidFill>
                <a:srgbClr val="000000"/>
              </a:solidFill>
            </a:endParaRPr>
          </a:p>
        </p:txBody>
      </p:sp>
      <p:sp>
        <p:nvSpPr>
          <p:cNvPr id="132" name="사각형: 둥근 모서리 131">
            <a:extLst>
              <a:ext uri="{FF2B5EF4-FFF2-40B4-BE49-F238E27FC236}">
                <a16:creationId xmlns:a16="http://schemas.microsoft.com/office/drawing/2014/main" id="{3BC769B6-8E2A-4FEF-AF66-BACCF169DE38}"/>
              </a:ext>
            </a:extLst>
          </p:cNvPr>
          <p:cNvSpPr/>
          <p:nvPr/>
        </p:nvSpPr>
        <p:spPr>
          <a:xfrm>
            <a:off x="13883746" y="43769152"/>
            <a:ext cx="6878474" cy="1154783"/>
          </a:xfrm>
          <a:prstGeom prst="roundRect">
            <a:avLst>
              <a:gd name="adj" fmla="val 50000"/>
            </a:avLst>
          </a:prstGeom>
          <a:solidFill>
            <a:srgbClr val="505861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52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6416ED27-0358-4F2B-9F6D-E1ADB613BC92}"/>
              </a:ext>
            </a:extLst>
          </p:cNvPr>
          <p:cNvSpPr txBox="1"/>
          <p:nvPr/>
        </p:nvSpPr>
        <p:spPr>
          <a:xfrm>
            <a:off x="14873367" y="43941214"/>
            <a:ext cx="12490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결론</a:t>
            </a:r>
          </a:p>
        </p:txBody>
      </p:sp>
      <p:grpSp>
        <p:nvGrpSpPr>
          <p:cNvPr id="137" name="그룹 136">
            <a:extLst>
              <a:ext uri="{FF2B5EF4-FFF2-40B4-BE49-F238E27FC236}">
                <a16:creationId xmlns:a16="http://schemas.microsoft.com/office/drawing/2014/main" id="{C5DA6A20-D3C5-44F8-9A4E-15CC5E166B1A}"/>
              </a:ext>
            </a:extLst>
          </p:cNvPr>
          <p:cNvGrpSpPr/>
          <p:nvPr/>
        </p:nvGrpSpPr>
        <p:grpSpPr>
          <a:xfrm>
            <a:off x="13061156" y="43558196"/>
            <a:ext cx="1611598" cy="1597034"/>
            <a:chOff x="1416976" y="7210989"/>
            <a:chExt cx="1819710" cy="1803266"/>
          </a:xfrm>
        </p:grpSpPr>
        <p:sp>
          <p:nvSpPr>
            <p:cNvPr id="138" name="말풍선: 타원형 137">
              <a:extLst>
                <a:ext uri="{FF2B5EF4-FFF2-40B4-BE49-F238E27FC236}">
                  <a16:creationId xmlns:a16="http://schemas.microsoft.com/office/drawing/2014/main" id="{175DD4B6-F97C-4C3A-950E-2E6066443EA1}"/>
                </a:ext>
              </a:extLst>
            </p:cNvPr>
            <p:cNvSpPr/>
            <p:nvPr/>
          </p:nvSpPr>
          <p:spPr>
            <a:xfrm>
              <a:off x="1416976" y="7210989"/>
              <a:ext cx="1819710" cy="1803266"/>
            </a:xfrm>
            <a:prstGeom prst="wedgeEllipseCallout">
              <a:avLst>
                <a:gd name="adj1" fmla="val 49341"/>
                <a:gd name="adj2" fmla="val 42539"/>
              </a:avLst>
            </a:prstGeom>
            <a:solidFill>
              <a:schemeClr val="tx2">
                <a:lumMod val="50000"/>
              </a:schemeClr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52" dirty="0"/>
            </a:p>
          </p:txBody>
        </p:sp>
        <p:sp>
          <p:nvSpPr>
            <p:cNvPr id="139" name="타원 138">
              <a:extLst>
                <a:ext uri="{FF2B5EF4-FFF2-40B4-BE49-F238E27FC236}">
                  <a16:creationId xmlns:a16="http://schemas.microsoft.com/office/drawing/2014/main" id="{BD45881E-8B86-4672-9B62-06E05EA742DE}"/>
                </a:ext>
              </a:extLst>
            </p:cNvPr>
            <p:cNvSpPr/>
            <p:nvPr/>
          </p:nvSpPr>
          <p:spPr>
            <a:xfrm rot="19175512">
              <a:off x="1514479" y="7385410"/>
              <a:ext cx="774700" cy="459761"/>
            </a:xfrm>
            <a:prstGeom prst="ellipse">
              <a:avLst/>
            </a:prstGeom>
            <a:solidFill>
              <a:schemeClr val="bg1">
                <a:alpha val="19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152" dirty="0"/>
            </a:p>
          </p:txBody>
        </p:sp>
      </p:grpSp>
      <p:sp>
        <p:nvSpPr>
          <p:cNvPr id="140" name="TextBox 139">
            <a:extLst>
              <a:ext uri="{FF2B5EF4-FFF2-40B4-BE49-F238E27FC236}">
                <a16:creationId xmlns:a16="http://schemas.microsoft.com/office/drawing/2014/main" id="{00B70F36-6869-416F-B84A-E9D9E932A156}"/>
              </a:ext>
            </a:extLst>
          </p:cNvPr>
          <p:cNvSpPr txBox="1"/>
          <p:nvPr/>
        </p:nvSpPr>
        <p:spPr>
          <a:xfrm>
            <a:off x="13468284" y="43672019"/>
            <a:ext cx="813043" cy="15638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562" dirty="0">
                <a:solidFill>
                  <a:schemeClr val="bg1"/>
                </a:solidFill>
                <a:latin typeface="AppleSDGothicNeoB00" panose="02000503000000000000" pitchFamily="2" charset="-127"/>
                <a:ea typeface="AppleSDGothicNeoB00" panose="02000503000000000000" pitchFamily="2" charset="-127"/>
              </a:rPr>
              <a:t>5</a:t>
            </a:r>
            <a:endParaRPr lang="ko-KR" altLang="en-US" sz="9562" dirty="0">
              <a:solidFill>
                <a:schemeClr val="bg1"/>
              </a:solidFill>
              <a:latin typeface="AppleSDGothicNeoB00" panose="02000503000000000000" pitchFamily="2" charset="-127"/>
              <a:ea typeface="AppleSDGothicNeoB00" panose="02000503000000000000" pitchFamily="2" charset="-127"/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651FEBCF-B7B7-4BF4-B31B-2753C52353ED}"/>
              </a:ext>
            </a:extLst>
          </p:cNvPr>
          <p:cNvGrpSpPr/>
          <p:nvPr/>
        </p:nvGrpSpPr>
        <p:grpSpPr>
          <a:xfrm>
            <a:off x="13832781" y="45309658"/>
            <a:ext cx="10246419" cy="1200329"/>
            <a:chOff x="13832781" y="45309658"/>
            <a:chExt cx="10246419" cy="1200329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493A22D1-0F4A-4537-BDAE-6FF7C4183F2F}"/>
                </a:ext>
              </a:extLst>
            </p:cNvPr>
            <p:cNvSpPr txBox="1"/>
            <p:nvPr/>
          </p:nvSpPr>
          <p:spPr>
            <a:xfrm>
              <a:off x="14325706" y="45309658"/>
              <a:ext cx="975349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기존 방법보다 </a:t>
              </a:r>
              <a:r>
                <a:rPr lang="en-US" altLang="ko-KR" sz="3600" dirty="0">
                  <a:solidFill>
                    <a:srgbClr val="0070C0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2200%</a:t>
              </a:r>
              <a:r>
                <a:rPr lang="ko-KR" altLang="en-US" sz="36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의 속도 개선과 </a:t>
              </a:r>
              <a:r>
                <a:rPr lang="en-US" altLang="ko-KR" sz="3600" dirty="0">
                  <a:solidFill>
                    <a:srgbClr val="0070C0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55%</a:t>
              </a:r>
              <a:r>
                <a:rPr lang="ko-KR" altLang="en-US" sz="36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의 전기요금 개선을 이루어 냄</a:t>
              </a:r>
              <a:r>
                <a:rPr lang="en-US" altLang="ko-KR" sz="36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.</a:t>
              </a:r>
            </a:p>
          </p:txBody>
        </p:sp>
        <p:sp>
          <p:nvSpPr>
            <p:cNvPr id="142" name="타원 141">
              <a:extLst>
                <a:ext uri="{FF2B5EF4-FFF2-40B4-BE49-F238E27FC236}">
                  <a16:creationId xmlns:a16="http://schemas.microsoft.com/office/drawing/2014/main" id="{7F2738FD-65CB-4568-BF89-C2691BE07330}"/>
                </a:ext>
              </a:extLst>
            </p:cNvPr>
            <p:cNvSpPr/>
            <p:nvPr/>
          </p:nvSpPr>
          <p:spPr>
            <a:xfrm>
              <a:off x="13832781" y="45411160"/>
              <a:ext cx="360536" cy="360536"/>
            </a:xfrm>
            <a:prstGeom prst="ellipse">
              <a:avLst/>
            </a:prstGeom>
            <a:gradFill flip="none" rotWithShape="1">
              <a:gsLst>
                <a:gs pos="0">
                  <a:srgbClr val="505861">
                    <a:shade val="30000"/>
                    <a:satMod val="115000"/>
                  </a:srgbClr>
                </a:gs>
                <a:gs pos="50000">
                  <a:srgbClr val="505861">
                    <a:shade val="67500"/>
                    <a:satMod val="115000"/>
                  </a:srgbClr>
                </a:gs>
                <a:gs pos="100000">
                  <a:srgbClr val="505861">
                    <a:shade val="100000"/>
                    <a:satMod val="115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3491392-D9DD-4F5B-BC73-91BBB8EA0191}"/>
              </a:ext>
            </a:extLst>
          </p:cNvPr>
          <p:cNvGrpSpPr/>
          <p:nvPr/>
        </p:nvGrpSpPr>
        <p:grpSpPr>
          <a:xfrm>
            <a:off x="13832781" y="46694699"/>
            <a:ext cx="10424847" cy="646331"/>
            <a:chOff x="13832781" y="46514386"/>
            <a:chExt cx="10424847" cy="646331"/>
          </a:xfrm>
        </p:grpSpPr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B04EB7FE-0AAF-4B58-869E-94066A231B62}"/>
                </a:ext>
              </a:extLst>
            </p:cNvPr>
            <p:cNvSpPr txBox="1"/>
            <p:nvPr/>
          </p:nvSpPr>
          <p:spPr>
            <a:xfrm>
              <a:off x="14325705" y="46514386"/>
              <a:ext cx="993192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하드웨어 </a:t>
              </a:r>
              <a:r>
                <a:rPr lang="ko-KR" altLang="en-US" sz="3600" dirty="0">
                  <a:solidFill>
                    <a:srgbClr val="0070C0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단가 상승 없이 </a:t>
              </a:r>
              <a:r>
                <a:rPr lang="ko-KR" altLang="en-US" sz="36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인공지능 기술 접목 가능케 함</a:t>
              </a:r>
              <a:endPara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  <p:sp>
          <p:nvSpPr>
            <p:cNvPr id="152" name="타원 151">
              <a:extLst>
                <a:ext uri="{FF2B5EF4-FFF2-40B4-BE49-F238E27FC236}">
                  <a16:creationId xmlns:a16="http://schemas.microsoft.com/office/drawing/2014/main" id="{348DC47D-17E9-43C6-834B-FA9ED2B29498}"/>
                </a:ext>
              </a:extLst>
            </p:cNvPr>
            <p:cNvSpPr/>
            <p:nvPr/>
          </p:nvSpPr>
          <p:spPr>
            <a:xfrm>
              <a:off x="13832781" y="46615888"/>
              <a:ext cx="360536" cy="360536"/>
            </a:xfrm>
            <a:prstGeom prst="ellipse">
              <a:avLst/>
            </a:prstGeom>
            <a:gradFill flip="none" rotWithShape="1">
              <a:gsLst>
                <a:gs pos="0">
                  <a:srgbClr val="505861">
                    <a:shade val="30000"/>
                    <a:satMod val="115000"/>
                  </a:srgbClr>
                </a:gs>
                <a:gs pos="50000">
                  <a:srgbClr val="505861">
                    <a:shade val="67500"/>
                    <a:satMod val="115000"/>
                  </a:srgbClr>
                </a:gs>
                <a:gs pos="100000">
                  <a:srgbClr val="505861">
                    <a:shade val="100000"/>
                    <a:satMod val="115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F865E4F-6ECA-44FF-A129-B51C98D0CEC0}"/>
              </a:ext>
            </a:extLst>
          </p:cNvPr>
          <p:cNvGrpSpPr/>
          <p:nvPr/>
        </p:nvGrpSpPr>
        <p:grpSpPr>
          <a:xfrm>
            <a:off x="13832781" y="47525742"/>
            <a:ext cx="10424847" cy="1754326"/>
            <a:chOff x="13832781" y="47191532"/>
            <a:chExt cx="10424847" cy="1754326"/>
          </a:xfrm>
        </p:grpSpPr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666E34A6-39BD-4C28-9725-FB9C1E139957}"/>
                </a:ext>
              </a:extLst>
            </p:cNvPr>
            <p:cNvSpPr txBox="1"/>
            <p:nvPr/>
          </p:nvSpPr>
          <p:spPr>
            <a:xfrm>
              <a:off x="14325705" y="47191532"/>
              <a:ext cx="9931923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36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후속 연구에서는 움직임 감지 센서를 이용하여 대상이 움직였을 때만 </a:t>
              </a:r>
              <a:r>
                <a:rPr lang="en-US" altLang="ko-KR" sz="36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streaming</a:t>
              </a:r>
              <a:r>
                <a:rPr lang="ko-KR" altLang="en-US" sz="36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을 켜 </a:t>
              </a:r>
              <a:r>
                <a:rPr lang="ko-KR" altLang="en-US" sz="3600" dirty="0">
                  <a:solidFill>
                    <a:srgbClr val="0070C0"/>
                  </a:solidFill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사생활 침해를 방지</a:t>
              </a:r>
              <a:r>
                <a:rPr lang="ko-KR" altLang="en-US" sz="3600" dirty="0">
                  <a:latin typeface="AppleSDGothicNeoM00" panose="02000503000000000000" pitchFamily="2" charset="-127"/>
                  <a:ea typeface="AppleSDGothicNeoM00" panose="02000503000000000000" pitchFamily="2" charset="-127"/>
                </a:rPr>
                <a:t>하고자 함</a:t>
              </a:r>
              <a:endParaRPr lang="en-US" altLang="ko-KR" sz="3600" dirty="0">
                <a:latin typeface="AppleSDGothicNeoM00" panose="02000503000000000000" pitchFamily="2" charset="-127"/>
                <a:ea typeface="AppleSDGothicNeoM00" panose="02000503000000000000" pitchFamily="2" charset="-127"/>
              </a:endParaRPr>
            </a:p>
          </p:txBody>
        </p:sp>
        <p:sp>
          <p:nvSpPr>
            <p:cNvPr id="154" name="타원 153">
              <a:extLst>
                <a:ext uri="{FF2B5EF4-FFF2-40B4-BE49-F238E27FC236}">
                  <a16:creationId xmlns:a16="http://schemas.microsoft.com/office/drawing/2014/main" id="{000E68C0-5292-4E71-B24B-3A72B8F7039E}"/>
                </a:ext>
              </a:extLst>
            </p:cNvPr>
            <p:cNvSpPr/>
            <p:nvPr/>
          </p:nvSpPr>
          <p:spPr>
            <a:xfrm>
              <a:off x="13832781" y="47293034"/>
              <a:ext cx="360536" cy="360536"/>
            </a:xfrm>
            <a:prstGeom prst="ellipse">
              <a:avLst/>
            </a:prstGeom>
            <a:gradFill flip="none" rotWithShape="1">
              <a:gsLst>
                <a:gs pos="0">
                  <a:srgbClr val="505861">
                    <a:shade val="30000"/>
                    <a:satMod val="115000"/>
                  </a:srgbClr>
                </a:gs>
                <a:gs pos="50000">
                  <a:srgbClr val="505861">
                    <a:shade val="67500"/>
                    <a:satMod val="115000"/>
                  </a:srgbClr>
                </a:gs>
                <a:gs pos="100000">
                  <a:srgbClr val="505861">
                    <a:shade val="100000"/>
                    <a:satMod val="115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08513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1331</TotalTime>
  <Words>560</Words>
  <Application>Microsoft Office PowerPoint</Application>
  <PresentationFormat>사용자 지정</PresentationFormat>
  <Paragraphs>85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9" baseType="lpstr">
      <vt:lpstr>AppleSDGothicNeoM00</vt:lpstr>
      <vt:lpstr>Arial</vt:lpstr>
      <vt:lpstr>D2Coding</vt:lpstr>
      <vt:lpstr>Calibri Light</vt:lpstr>
      <vt:lpstr>맑은 고딕</vt:lpstr>
      <vt:lpstr>Calibri</vt:lpstr>
      <vt:lpstr>AppleSDGothicNeoB00</vt:lpstr>
      <vt:lpstr>Office 테마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고낙헌</dc:creator>
  <cp:lastModifiedBy>낙헌 고</cp:lastModifiedBy>
  <cp:revision>96</cp:revision>
  <dcterms:created xsi:type="dcterms:W3CDTF">2017-12-22T14:02:44Z</dcterms:created>
  <dcterms:modified xsi:type="dcterms:W3CDTF">2021-05-17T11:53:32Z</dcterms:modified>
</cp:coreProperties>
</file>

<file path=docProps/thumbnail.jpeg>
</file>